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6" r:id="rId1"/>
    <p:sldMasterId id="2147483713" r:id="rId2"/>
    <p:sldMasterId id="2147483740" r:id="rId3"/>
    <p:sldMasterId id="2147483752" r:id="rId4"/>
  </p:sldMasterIdLst>
  <p:notesMasterIdLst>
    <p:notesMasterId r:id="rId24"/>
  </p:notesMasterIdLst>
  <p:handoutMasterIdLst>
    <p:handoutMasterId r:id="rId25"/>
  </p:handoutMasterIdLst>
  <p:sldIdLst>
    <p:sldId id="467" r:id="rId5"/>
    <p:sldId id="489" r:id="rId6"/>
    <p:sldId id="505" r:id="rId7"/>
    <p:sldId id="504" r:id="rId8"/>
    <p:sldId id="518" r:id="rId9"/>
    <p:sldId id="502" r:id="rId10"/>
    <p:sldId id="511" r:id="rId11"/>
    <p:sldId id="512" r:id="rId12"/>
    <p:sldId id="507" r:id="rId13"/>
    <p:sldId id="472" r:id="rId14"/>
    <p:sldId id="509" r:id="rId15"/>
    <p:sldId id="517" r:id="rId16"/>
    <p:sldId id="508" r:id="rId17"/>
    <p:sldId id="451" r:id="rId18"/>
    <p:sldId id="513" r:id="rId19"/>
    <p:sldId id="522" r:id="rId20"/>
    <p:sldId id="521" r:id="rId21"/>
    <p:sldId id="523" r:id="rId22"/>
    <p:sldId id="514" r:id="rId23"/>
  </p:sldIdLst>
  <p:sldSz cx="9144000" cy="6858000" type="screen4x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00" kern="1200">
        <a:solidFill>
          <a:srgbClr val="0D0D0D"/>
        </a:solidFill>
        <a:latin typeface="Verdana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povaay" initials="ay" lastIdx="2" clrIdx="0"/>
  <p:cmAuthor id="1" name="VeretentsevaMV" initials="V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bg1"/>
    </p:penClr>
  </p:showPr>
  <p:clrMru>
    <a:srgbClr val="023F98"/>
    <a:srgbClr val="CFD9DF"/>
    <a:srgbClr val="0356CF"/>
    <a:srgbClr val="6699FF"/>
    <a:srgbClr val="CCECFF"/>
    <a:srgbClr val="DCE3F4"/>
    <a:srgbClr val="C2E5F4"/>
    <a:srgbClr val="035CD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7" autoAdjust="0"/>
    <p:restoredTop sz="98940" autoAdjust="0"/>
  </p:normalViewPr>
  <p:slideViewPr>
    <p:cSldViewPr snapToObjects="1">
      <p:cViewPr>
        <p:scale>
          <a:sx n="120" d="100"/>
          <a:sy n="120" d="100"/>
        </p:scale>
        <p:origin x="-2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0" d="100"/>
          <a:sy n="80" d="100"/>
        </p:scale>
        <p:origin x="-2022" y="-96"/>
      </p:cViewPr>
      <p:guideLst>
        <p:guide orient="horz" pos="2142"/>
        <p:guide pos="3127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301012" cy="339725"/>
          </a:xfrm>
          <a:prstGeom prst="rect">
            <a:avLst/>
          </a:prstGeom>
        </p:spPr>
        <p:txBody>
          <a:bodyPr vert="horz" wrap="square" lIns="90590" tIns="45295" rIns="90590" bIns="4529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437" y="3"/>
            <a:ext cx="4302607" cy="339725"/>
          </a:xfrm>
          <a:prstGeom prst="rect">
            <a:avLst/>
          </a:prstGeom>
        </p:spPr>
        <p:txBody>
          <a:bodyPr vert="horz" wrap="square" lIns="90590" tIns="45295" rIns="90590" bIns="4529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85B1078-3601-4C4D-924A-177A77C8CC4A}" type="datetime1">
              <a:rPr lang="ru-RU"/>
              <a:pPr>
                <a:defRPr/>
              </a:pPr>
              <a:t>22.03.2013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6"/>
            <a:ext cx="4301012" cy="339725"/>
          </a:xfrm>
          <a:prstGeom prst="rect">
            <a:avLst/>
          </a:prstGeom>
        </p:spPr>
        <p:txBody>
          <a:bodyPr vert="horz" wrap="square" lIns="90590" tIns="45295" rIns="90590" bIns="4529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437" y="6456366"/>
            <a:ext cx="4302607" cy="339725"/>
          </a:xfrm>
          <a:prstGeom prst="rect">
            <a:avLst/>
          </a:prstGeom>
        </p:spPr>
        <p:txBody>
          <a:bodyPr vert="horz" wrap="square" lIns="90590" tIns="45295" rIns="90590" bIns="4529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B4ACCEF-68EB-4890-9074-8BFAE45002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301012" cy="339725"/>
          </a:xfrm>
          <a:prstGeom prst="rect">
            <a:avLst/>
          </a:prstGeom>
        </p:spPr>
        <p:txBody>
          <a:bodyPr vert="horz" wrap="square" lIns="90590" tIns="45295" rIns="90590" bIns="4529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437" y="3"/>
            <a:ext cx="4302607" cy="339725"/>
          </a:xfrm>
          <a:prstGeom prst="rect">
            <a:avLst/>
          </a:prstGeom>
        </p:spPr>
        <p:txBody>
          <a:bodyPr vert="horz" wrap="square" lIns="90590" tIns="45295" rIns="90590" bIns="4529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3BFBCF1-2A87-47B2-9570-B19BFB49F1A4}" type="datetime1">
              <a:rPr lang="ru-RU"/>
              <a:pPr>
                <a:defRPr/>
              </a:pPr>
              <a:t>22.03.2013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5662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0590" tIns="45295" rIns="90590" bIns="4529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28978"/>
            <a:ext cx="7941310" cy="3059113"/>
          </a:xfrm>
          <a:prstGeom prst="rect">
            <a:avLst/>
          </a:prstGeom>
        </p:spPr>
        <p:txBody>
          <a:bodyPr vert="horz" wrap="square" lIns="90590" tIns="45295" rIns="90590" bIns="4529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6"/>
            <a:ext cx="4301012" cy="339725"/>
          </a:xfrm>
          <a:prstGeom prst="rect">
            <a:avLst/>
          </a:prstGeom>
        </p:spPr>
        <p:txBody>
          <a:bodyPr vert="horz" wrap="square" lIns="90590" tIns="45295" rIns="90590" bIns="4529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437" y="6456366"/>
            <a:ext cx="4302607" cy="339725"/>
          </a:xfrm>
          <a:prstGeom prst="rect">
            <a:avLst/>
          </a:prstGeom>
        </p:spPr>
        <p:txBody>
          <a:bodyPr vert="horz" wrap="square" lIns="90590" tIns="45295" rIns="90590" bIns="4529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2D7B4ED-B6A3-4284-9E5C-5C9218545F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bg1"/>
                </a:solidFill>
                <a:latin typeface="+mn-lt"/>
              </a:rPr>
              <a:t>Уникальное предложение на  рынке </a:t>
            </a:r>
            <a:r>
              <a:rPr lang="ru-RU" b="1" dirty="0" err="1" smtClean="0">
                <a:solidFill>
                  <a:schemeClr val="bg1"/>
                </a:solidFill>
                <a:latin typeface="+mn-lt"/>
              </a:rPr>
              <a:t>автострахования</a:t>
            </a:r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FEF6F-EEB5-4F0F-BD8D-706C580F9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D182A-234F-4A4F-AE36-1714DE734A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D9D31-3F99-46BF-B4C8-AD15C1C210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C3C79-3F87-4EE6-BB24-EB457B255E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6AA9-E336-4EA1-819F-C73385B709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02C6C-7AAC-4E23-950F-17BA5F6C02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CBFAD-9307-42B1-8328-F3264E8263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56A63-5CB0-419B-BB45-1DA95E77C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4950C-3C51-40E1-BB25-A80B8B207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CF4A-A15E-4DFE-A450-5ABECC9F4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AC4E4-8038-4582-AFF6-DC97FDF73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395412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84ED2-B010-4973-96B6-54D867B417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75818-2387-4B00-80E5-BF31C999D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97F03-6648-4356-9797-D12B708829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AE3E0-111F-4C79-858C-4B64FC645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6879B-6C9A-43C4-B40C-EFE1CF062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F506-8896-49AA-AD39-3D3F76574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1F18-119A-4FF9-996F-C694DF922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DD328-8E71-4045-BF4E-5F18E9459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863ED-9A6A-4B6D-B587-3FDD769E7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1921E-1244-4AF4-A79F-68FD16AFE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AFA98-776B-438F-B20F-6C0FF2D7C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2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8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D705D-B94F-498C-84C3-8241C1D1BC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04982-F888-4911-94B8-FABCC79C4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BAAF5-1FA1-4F8B-AEF0-F42118DE5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BACD7-0D92-476E-8724-8DA9C8D0B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0EDD1-1C0A-472E-AEE9-637CC7518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F610B-5447-4F53-8138-E40372FEE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43E42-FAF8-4BF4-AB47-ED3E96C6C3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8AED7-F3AB-4946-AA1C-3D1AFCCE3C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D5650-D61E-40D0-A120-AE44776215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0BE25-243F-4984-B134-4B6FE4AB68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88955-4658-43F7-AC1D-7ACC38F1B2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A709B-64DE-4EA2-9137-0A3C8E7164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7A2B1-EEEA-4AE2-B00F-1826FACD97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:\Documents and Settings\BekkermanLM\Desktop\Новый Тимплейт\Имиджи\1173352248_DIN_A4__300d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604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/>
          </a:p>
        </p:txBody>
      </p:sp>
      <p:sp>
        <p:nvSpPr>
          <p:cNvPr id="13" name="Rectangle 137"/>
          <p:cNvSpPr>
            <a:spLocks noChangeArrowheads="1"/>
          </p:cNvSpPr>
          <p:nvPr/>
        </p:nvSpPr>
        <p:spPr bwMode="auto">
          <a:xfrm>
            <a:off x="123825" y="115888"/>
            <a:ext cx="8886825" cy="601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F5A38F-346C-4BEE-8F5E-B30B05022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3" name="Picture 6" descr="C:\Documents and Settings\BekkermanLM\Desktop\Новый Тимплейт\Имиджи\1173352248_DIN_A4__300d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825" y="115888"/>
            <a:ext cx="8928100" cy="604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Bild 8" descr="AZ_Logo_RGB.ai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4813" y="5721350"/>
            <a:ext cx="1920875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Freeform 7"/>
          <p:cNvSpPr>
            <a:spLocks/>
          </p:cNvSpPr>
          <p:nvPr/>
        </p:nvSpPr>
        <p:spPr bwMode="auto">
          <a:xfrm>
            <a:off x="525463" y="682625"/>
            <a:ext cx="3686175" cy="3657600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11338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7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770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Rectangle 137"/>
          <p:cNvSpPr>
            <a:spLocks noChangeArrowheads="1"/>
          </p:cNvSpPr>
          <p:nvPr/>
        </p:nvSpPr>
        <p:spPr bwMode="auto">
          <a:xfrm>
            <a:off x="123825" y="123825"/>
            <a:ext cx="8886825" cy="6184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>
              <a:latin typeface="Arial" pitchFamily="34" charset="0"/>
            </a:endParaRPr>
          </a:p>
        </p:txBody>
      </p:sp>
      <p:pic>
        <p:nvPicPr>
          <p:cNvPr id="2057" name="Bild 8" descr="AZ_Logo_RGB.ai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02513" y="6010275"/>
            <a:ext cx="127317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770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000" baseline="0"/>
            </a:lvl1pPr>
          </a:lstStyle>
          <a:p>
            <a:pPr>
              <a:defRPr/>
            </a:pPr>
            <a:fld id="{0B807093-57FF-42E3-A694-A8DD597143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8" r:id="rId1"/>
    <p:sldLayoutId id="2147485709" r:id="rId2"/>
    <p:sldLayoutId id="2147485710" r:id="rId3"/>
    <p:sldLayoutId id="2147485711" r:id="rId4"/>
    <p:sldLayoutId id="2147485712" r:id="rId5"/>
    <p:sldLayoutId id="2147485713" r:id="rId6"/>
    <p:sldLayoutId id="2147485714" r:id="rId7"/>
    <p:sldLayoutId id="2147485715" r:id="rId8"/>
    <p:sldLayoutId id="2147485716" r:id="rId9"/>
    <p:sldLayoutId id="2147485717" r:id="rId10"/>
    <p:sldLayoutId id="2147485718" r:id="rId11"/>
    <p:sldLayoutId id="214748571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630336-D59D-481E-A896-AE75EBF2C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3080" name="Picture 3" descr="C:\Documents and Settings\BekkermanLM\My Documents\Мои рисунки\Вар.3.png"/>
          <p:cNvPicPr>
            <a:picLocks noChangeAspect="1" noChangeArrowheads="1"/>
          </p:cNvPicPr>
          <p:nvPr/>
        </p:nvPicPr>
        <p:blipFill>
          <a:blip r:embed="rId13" cstate="print"/>
          <a:srcRect l="-693" t="2657" r="2312"/>
          <a:stretch>
            <a:fillRect/>
          </a:stretch>
        </p:blipFill>
        <p:spPr bwMode="auto">
          <a:xfrm>
            <a:off x="66675" y="123825"/>
            <a:ext cx="8955088" cy="602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1" descr="rosn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9750" y="6272213"/>
            <a:ext cx="10795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Bild 8" descr="AZ_Logo_RGB.ai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754813" y="5721350"/>
            <a:ext cx="1920875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20" r:id="rId1"/>
    <p:sldLayoutId id="2147485721" r:id="rId2"/>
    <p:sldLayoutId id="2147485722" r:id="rId3"/>
    <p:sldLayoutId id="2147485723" r:id="rId4"/>
    <p:sldLayoutId id="2147485724" r:id="rId5"/>
    <p:sldLayoutId id="2147485725" r:id="rId6"/>
    <p:sldLayoutId id="2147485726" r:id="rId7"/>
    <p:sldLayoutId id="2147485727" r:id="rId8"/>
    <p:sldLayoutId id="2147485728" r:id="rId9"/>
    <p:sldLayoutId id="2147485729" r:id="rId10"/>
    <p:sldLayoutId id="214748573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/>
          </a:p>
        </p:txBody>
      </p:sp>
      <p:sp>
        <p:nvSpPr>
          <p:cNvPr id="11" name="Rectangle 137"/>
          <p:cNvSpPr>
            <a:spLocks noChangeArrowheads="1"/>
          </p:cNvSpPr>
          <p:nvPr/>
        </p:nvSpPr>
        <p:spPr bwMode="auto">
          <a:xfrm>
            <a:off x="123825" y="115888"/>
            <a:ext cx="8886825" cy="601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100" name="Picture 11" descr="rosn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750" y="6272213"/>
            <a:ext cx="10795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Bild 8" descr="AZ_Logo_RGB.ai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54813" y="5721350"/>
            <a:ext cx="1920875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31" r:id="rId1"/>
    <p:sldLayoutId id="2147485732" r:id="rId2"/>
    <p:sldLayoutId id="2147485733" r:id="rId3"/>
    <p:sldLayoutId id="2147485734" r:id="rId4"/>
    <p:sldLayoutId id="2147485735" r:id="rId5"/>
    <p:sldLayoutId id="2147485736" r:id="rId6"/>
    <p:sldLayoutId id="2147485737" r:id="rId7"/>
    <p:sldLayoutId id="2147485738" r:id="rId8"/>
    <p:sldLayoutId id="2147485739" r:id="rId9"/>
    <p:sldLayoutId id="2147485740" r:id="rId10"/>
    <p:sldLayoutId id="214748574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pravoknet@allianz.ru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Группа 6"/>
          <p:cNvGrpSpPr>
            <a:grpSpLocks/>
          </p:cNvGrpSpPr>
          <p:nvPr/>
        </p:nvGrpSpPr>
        <p:grpSpPr bwMode="auto">
          <a:xfrm>
            <a:off x="107950" y="117475"/>
            <a:ext cx="8909050" cy="6551613"/>
            <a:chOff x="107950" y="117475"/>
            <a:chExt cx="8909050" cy="6551613"/>
          </a:xfrm>
        </p:grpSpPr>
        <p:pic>
          <p:nvPicPr>
            <p:cNvPr id="16388" name="Рисунок 4" descr="iStock_000013555567.jpg"/>
            <p:cNvPicPr>
              <a:picLocks/>
            </p:cNvPicPr>
            <p:nvPr/>
          </p:nvPicPr>
          <p:blipFill>
            <a:blip r:embed="rId2" cstate="print"/>
            <a:srcRect l="7471" t="1828"/>
            <a:stretch>
              <a:fillRect/>
            </a:stretch>
          </p:blipFill>
          <p:spPr bwMode="auto">
            <a:xfrm>
              <a:off x="107950" y="117475"/>
              <a:ext cx="8909050" cy="6210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89" name="Freeform 7"/>
            <p:cNvSpPr>
              <a:spLocks/>
            </p:cNvSpPr>
            <p:nvPr/>
          </p:nvSpPr>
          <p:spPr bwMode="auto">
            <a:xfrm>
              <a:off x="336550" y="355600"/>
              <a:ext cx="3686174" cy="3289424"/>
            </a:xfrm>
            <a:custGeom>
              <a:avLst/>
              <a:gdLst>
                <a:gd name="T0" fmla="*/ 0 w 2322"/>
                <a:gd name="T1" fmla="*/ 2147483647 h 2304"/>
                <a:gd name="T2" fmla="*/ 2147483647 w 2322"/>
                <a:gd name="T3" fmla="*/ 2147483647 h 2304"/>
                <a:gd name="T4" fmla="*/ 2147483647 w 2322"/>
                <a:gd name="T5" fmla="*/ 2147483647 h 2304"/>
                <a:gd name="T6" fmla="*/ 2147483647 w 2322"/>
                <a:gd name="T7" fmla="*/ 0 h 2304"/>
                <a:gd name="T8" fmla="*/ 0 w 2322"/>
                <a:gd name="T9" fmla="*/ 0 h 2304"/>
                <a:gd name="T10" fmla="*/ 0 w 2322"/>
                <a:gd name="T11" fmla="*/ 2147483647 h 2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22"/>
                <a:gd name="T19" fmla="*/ 0 h 2304"/>
                <a:gd name="T20" fmla="*/ 2322 w 2322"/>
                <a:gd name="T21" fmla="*/ 2304 h 23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22" h="2304">
                  <a:moveTo>
                    <a:pt x="0" y="2304"/>
                  </a:moveTo>
                  <a:lnTo>
                    <a:pt x="2010" y="2304"/>
                  </a:lnTo>
                  <a:lnTo>
                    <a:pt x="2322" y="1992"/>
                  </a:lnTo>
                  <a:lnTo>
                    <a:pt x="2322" y="0"/>
                  </a:lnTo>
                  <a:lnTo>
                    <a:pt x="0" y="0"/>
                  </a:lnTo>
                  <a:lnTo>
                    <a:pt x="0" y="2304"/>
                  </a:lnTo>
                  <a:close/>
                </a:path>
              </a:pathLst>
            </a:custGeom>
            <a:solidFill>
              <a:srgbClr val="0053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0" name="Rectangle 9"/>
            <p:cNvSpPr>
              <a:spLocks noChangeArrowheads="1"/>
            </p:cNvSpPr>
            <p:nvPr/>
          </p:nvSpPr>
          <p:spPr bwMode="gray">
            <a:xfrm>
              <a:off x="336550" y="288925"/>
              <a:ext cx="3686175" cy="314801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162000" tIns="46800" rIns="90000" bIns="82800" anchor="ctr"/>
            <a:lstStyle/>
            <a:p>
              <a:pPr>
                <a:spcBef>
                  <a:spcPct val="20000"/>
                </a:spcBef>
              </a:pPr>
              <a:endPara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ct val="20000"/>
                </a:spcBef>
              </a:pPr>
              <a:r>
                <a:rPr lang="ru-RU" sz="3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КАСКО </a:t>
              </a:r>
              <a:r>
                <a:rPr lang="ru-RU" sz="3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в </a:t>
              </a:r>
              <a:r>
                <a:rPr lang="en-US" sz="3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Allianz – </a:t>
              </a:r>
              <a:r>
                <a:rPr lang="ru-RU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КАСКО </a:t>
              </a:r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XXL</a:t>
              </a:r>
              <a:endPara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ct val="20000"/>
                </a:spcBef>
              </a:pPr>
              <a:endPara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ct val="20000"/>
                </a:spcBef>
              </a:pPr>
              <a:r>
                <a:rPr lang="ru-RU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Продуктовое предложение</a:t>
              </a:r>
            </a:p>
            <a:p>
              <a:pPr>
                <a:spcBef>
                  <a:spcPct val="20000"/>
                </a:spcBef>
              </a:pPr>
              <a:r>
                <a:rPr lang="ru-RU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для 3-й рекламной кампании</a:t>
              </a:r>
              <a:endPara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ct val="20000"/>
                </a:spcBef>
              </a:pPr>
              <a:endPara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391" name="Bild 8" descr="AZ_Logo_RGB.ai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948488" y="5899150"/>
              <a:ext cx="1727200" cy="769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7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9D9856-F86B-40D4-AAA1-47A9F3430FC4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63525" y="1165225"/>
            <a:ext cx="8405813" cy="4819650"/>
          </a:xfrm>
          <a:prstGeom prst="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54ABF3-6E36-45B6-A48D-A206244F2753}" type="slidenum">
              <a:rPr lang="ru-RU" smtClean="0"/>
              <a:pPr/>
              <a:t>10</a:t>
            </a:fld>
            <a:endParaRPr lang="ru-RU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227013" y="231775"/>
            <a:ext cx="872648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Отражение опции «КАСКО </a:t>
            </a:r>
            <a:r>
              <a:rPr lang="en-US" sz="2200" dirty="0" smtClean="0">
                <a:solidFill>
                  <a:srgbClr val="113388"/>
                </a:solidFill>
                <a:latin typeface="+mj-lt"/>
              </a:rPr>
              <a:t>XXL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» </a:t>
            </a:r>
            <a:r>
              <a:rPr lang="ru-RU" sz="2200" dirty="0">
                <a:solidFill>
                  <a:srgbClr val="113388"/>
                </a:solidFill>
                <a:latin typeface="+mj-lt"/>
              </a:rPr>
              <a:t>в КИС, </a:t>
            </a:r>
            <a:r>
              <a:rPr lang="en-US" sz="2200" dirty="0">
                <a:solidFill>
                  <a:srgbClr val="113388"/>
                </a:solidFill>
                <a:latin typeface="+mj-lt"/>
              </a:rPr>
              <a:t>B2B</a:t>
            </a:r>
            <a:r>
              <a:rPr lang="ru-RU" sz="2200" dirty="0">
                <a:solidFill>
                  <a:srgbClr val="113388"/>
                </a:solidFill>
                <a:latin typeface="+mj-lt"/>
              </a:rPr>
              <a:t> и Терминале продавца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gray">
          <a:xfrm>
            <a:off x="415925" y="1238250"/>
            <a:ext cx="2554288" cy="449263"/>
          </a:xfrm>
          <a:prstGeom prst="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chemeClr val="bg1"/>
                </a:solidFill>
                <a:latin typeface="+mj-lt"/>
              </a:rPr>
              <a:t>КИС</a:t>
            </a:r>
            <a:endParaRPr lang="en-US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gray">
          <a:xfrm>
            <a:off x="5957888" y="1238250"/>
            <a:ext cx="2552700" cy="449263"/>
          </a:xfrm>
          <a:prstGeom prst="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chemeClr val="tx2"/>
              </a:buClr>
              <a:buSzPct val="70000"/>
              <a:defRPr/>
            </a:pPr>
            <a:r>
              <a:rPr lang="en-US" sz="1200" b="1" dirty="0">
                <a:solidFill>
                  <a:schemeClr val="bg1"/>
                </a:solidFill>
                <a:latin typeface="+mj-lt"/>
              </a:rPr>
              <a:t>B2B</a:t>
            </a:r>
            <a:r>
              <a:rPr lang="ru-RU" sz="1200" b="1" dirty="0">
                <a:solidFill>
                  <a:schemeClr val="bg1"/>
                </a:solidFill>
                <a:latin typeface="+mj-lt"/>
              </a:rPr>
              <a:t> (применимо только для Центра по работе с дилерами)</a:t>
            </a:r>
            <a:endParaRPr lang="en-US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gray">
          <a:xfrm>
            <a:off x="3148013" y="1238250"/>
            <a:ext cx="2563812" cy="449263"/>
          </a:xfrm>
          <a:prstGeom prst="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chemeClr val="tx2"/>
              </a:buClr>
              <a:buSzPct val="70000"/>
              <a:defRPr/>
            </a:pPr>
            <a:r>
              <a:rPr lang="ru-RU" sz="1200" b="1" dirty="0">
                <a:solidFill>
                  <a:schemeClr val="bg1"/>
                </a:solidFill>
                <a:latin typeface="+mj-lt"/>
              </a:rPr>
              <a:t>Терминал продавца</a:t>
            </a:r>
            <a:endParaRPr lang="en-US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gray">
          <a:xfrm>
            <a:off x="412750" y="1687513"/>
            <a:ext cx="2557463" cy="4187825"/>
          </a:xfrm>
          <a:prstGeom prst="rect">
            <a:avLst/>
          </a:prstGeom>
          <a:solidFill>
            <a:srgbClr val="077CC1">
              <a:alpha val="10196"/>
            </a:srgbClr>
          </a:solidFill>
          <a:ln w="28575" algn="ctr">
            <a:solidFill>
              <a:srgbClr val="FFFFFF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eaLnBrk="0" hangingPunct="0">
              <a:buClr>
                <a:schemeClr val="tx2"/>
              </a:buClr>
              <a:buSzPct val="70000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1. Если полис создан Вами «вручную», в обязательном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порядке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в графе полиса «Маркетинговая акция» необходимо указать, что это маркетинговая акция «КАСКО ХХ</a:t>
            </a:r>
            <a:r>
              <a:rPr lang="en-US" sz="1200" dirty="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»</a:t>
            </a:r>
          </a:p>
          <a:p>
            <a:pPr eaLnBrk="0" hangingPunct="0">
              <a:buClr>
                <a:schemeClr val="tx2"/>
              </a:buClr>
              <a:buSzPct val="70000"/>
            </a:pP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2. Вместе с полисом КАСКО должно быть также подписано и сдано на ввод Дополнительное соглашение «Об оказании сервисных услуг»</a:t>
            </a:r>
            <a:endParaRPr lang="en-US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</a:pP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3. При миграции данных по полисам КАСКО из Терминала продавца и В2В в КИС, маркетинговая акция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будет автоматически проставлена в соответствующем поле КИС</a:t>
            </a:r>
          </a:p>
        </p:txBody>
      </p:sp>
      <p:sp>
        <p:nvSpPr>
          <p:cNvPr id="21513" name="Rectangle 16"/>
          <p:cNvSpPr>
            <a:spLocks noChangeArrowheads="1"/>
          </p:cNvSpPr>
          <p:nvPr/>
        </p:nvSpPr>
        <p:spPr bwMode="gray">
          <a:xfrm>
            <a:off x="5957888" y="1687513"/>
            <a:ext cx="2563812" cy="4187825"/>
          </a:xfrm>
          <a:prstGeom prst="rect">
            <a:avLst/>
          </a:prstGeom>
          <a:solidFill>
            <a:srgbClr val="077CC1">
              <a:alpha val="10196"/>
            </a:srgbClr>
          </a:solidFill>
          <a:ln w="28575" algn="ctr">
            <a:solidFill>
              <a:srgbClr val="FFFFFF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1. При создании договора КАСКО по акции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автоматически будет проставляться маркетинговая акция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</a:t>
            </a: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2. В случае, если клиент отказался от опции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»,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то необходимо будет снять галочку с поля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</a:t>
            </a: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3. При применении опции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к полису автоматически подтягивается Дополнительное соглашение «Об оказании сервисных услуг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</a:t>
            </a:r>
            <a:endParaRPr lang="en-US" sz="12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1514" name="Rectangle 17"/>
          <p:cNvSpPr>
            <a:spLocks noChangeArrowheads="1"/>
          </p:cNvSpPr>
          <p:nvPr/>
        </p:nvSpPr>
        <p:spPr bwMode="gray">
          <a:xfrm>
            <a:off x="3154363" y="1687513"/>
            <a:ext cx="2557462" cy="4187825"/>
          </a:xfrm>
          <a:prstGeom prst="rect">
            <a:avLst/>
          </a:prstGeom>
          <a:solidFill>
            <a:srgbClr val="077CC1">
              <a:alpha val="10196"/>
            </a:srgbClr>
          </a:solidFill>
          <a:ln w="28575" algn="ctr">
            <a:solidFill>
              <a:srgbClr val="FFFFFF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1. При создании договора КАСКО с опцией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автоматически будет проставляться маркетинговая акция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</a:t>
            </a: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2. В случае, если клиент отказался от опции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»,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то в Терминале необходимо будет снять галочку с поля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</a:t>
            </a: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endParaRPr lang="ru-RU" sz="12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buClr>
                <a:schemeClr val="tx2"/>
              </a:buClr>
              <a:buSzPct val="70000"/>
              <a:tabLst>
                <a:tab pos="180975" algn="l"/>
                <a:tab pos="265113" algn="l"/>
              </a:tabLst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3. При применении опции «КАСКО 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</a:rPr>
              <a:t>XXL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</a:rPr>
              <a:t>к полису автоматически подтягивается Дополнительное соглашение «Об оказании сервисных услуг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</a:rPr>
              <a:t>»</a:t>
            </a:r>
            <a:endParaRPr lang="en-US" sz="12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5156208" y="3350511"/>
            <a:ext cx="3687813" cy="2412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0440" y="243046"/>
            <a:ext cx="8072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113388"/>
                </a:solidFill>
                <a:latin typeface="+mn-lt"/>
              </a:rPr>
              <a:t>Схема действий при ДТП</a:t>
            </a:r>
            <a:endParaRPr lang="ru-RU" sz="2200" dirty="0">
              <a:solidFill>
                <a:srgbClr val="113388"/>
              </a:solidFill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90440" y="1052736"/>
            <a:ext cx="1321220" cy="642918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Страховое событие</a:t>
            </a:r>
            <a:endParaRPr lang="ru-RU" sz="1000" b="1" dirty="0"/>
          </a:p>
        </p:txBody>
      </p:sp>
      <p:pic>
        <p:nvPicPr>
          <p:cNvPr id="1026" name="Picture 2" descr="P:\Департамент маркетинга\ДАРП\РАЗВИТИЕ ПРОДУКТОВ\ШТЫРБУЛ ЕКАТЕРИНА\Коллекция картинок\иконки логотипы недочеловеки\kcall.png"/>
          <p:cNvPicPr>
            <a:picLocks noChangeAspect="1" noChangeArrowheads="1"/>
          </p:cNvPicPr>
          <p:nvPr/>
        </p:nvPicPr>
        <p:blipFill>
          <a:blip r:embed="rId2" cstate="print"/>
          <a:srcRect t="7915" b="4201"/>
          <a:stretch>
            <a:fillRect/>
          </a:stretch>
        </p:blipFill>
        <p:spPr bwMode="auto">
          <a:xfrm>
            <a:off x="2746350" y="1064623"/>
            <a:ext cx="731824" cy="643158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3549614" y="1207499"/>
            <a:ext cx="1857388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Клиент звонит в Альянс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335168" y="1841706"/>
            <a:ext cx="1643074" cy="216000"/>
          </a:xfrm>
          <a:prstGeom prst="rect">
            <a:avLst/>
          </a:prstGeom>
          <a:solidFill>
            <a:srgbClr val="11338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bg1"/>
                </a:solidFill>
              </a:rPr>
              <a:t>КАСКО </a:t>
            </a:r>
            <a:r>
              <a:rPr lang="en-US" sz="1100" dirty="0" smtClean="0">
                <a:solidFill>
                  <a:schemeClr val="bg1"/>
                </a:solidFill>
              </a:rPr>
              <a:t>XXL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63466" y="2627523"/>
            <a:ext cx="1928826" cy="360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13388"/>
                </a:solidFill>
              </a:rPr>
              <a:t>Простое ДТП - Выплата без справок</a:t>
            </a:r>
            <a:endParaRPr lang="ru-RU" sz="1200" dirty="0">
              <a:solidFill>
                <a:srgbClr val="113388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010156" y="2447523"/>
            <a:ext cx="1827892" cy="360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13388"/>
                </a:solidFill>
              </a:rPr>
              <a:t>Сложное ДТП – необходимы справки</a:t>
            </a:r>
            <a:endParaRPr lang="ru-RU" sz="1200" dirty="0">
              <a:solidFill>
                <a:srgbClr val="113388"/>
              </a:solidFill>
            </a:endParaRPr>
          </a:p>
        </p:txBody>
      </p:sp>
      <p:cxnSp>
        <p:nvCxnSpPr>
          <p:cNvPr id="55" name="Shape 54"/>
          <p:cNvCxnSpPr>
            <a:stCxn id="33" idx="2"/>
            <a:endCxn id="49" idx="0"/>
          </p:cNvCxnSpPr>
          <p:nvPr/>
        </p:nvCxnSpPr>
        <p:spPr>
          <a:xfrm rot="5400000">
            <a:off x="1907384" y="1378201"/>
            <a:ext cx="569817" cy="192882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58"/>
          <p:cNvCxnSpPr>
            <a:stCxn id="33" idx="2"/>
          </p:cNvCxnSpPr>
          <p:nvPr/>
        </p:nvCxnSpPr>
        <p:spPr>
          <a:xfrm rot="16200000" flipH="1">
            <a:off x="3800490" y="1413921"/>
            <a:ext cx="569818" cy="185738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3120986" y="3435991"/>
            <a:ext cx="1785950" cy="324000"/>
          </a:xfrm>
          <a:prstGeom prst="rect">
            <a:avLst/>
          </a:prstGeom>
          <a:solidFill>
            <a:srgbClr val="11338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err="1" smtClean="0">
                <a:solidFill>
                  <a:schemeClr val="bg1"/>
                </a:solidFill>
              </a:rPr>
              <a:t>Аварком</a:t>
            </a:r>
            <a:r>
              <a:rPr lang="ru-RU" sz="1100" dirty="0" smtClean="0">
                <a:solidFill>
                  <a:schemeClr val="bg1"/>
                </a:solidFill>
              </a:rPr>
              <a:t> не включен / не нужен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357818" y="3435991"/>
            <a:ext cx="1785950" cy="324000"/>
          </a:xfrm>
          <a:prstGeom prst="rect">
            <a:avLst/>
          </a:prstGeom>
          <a:solidFill>
            <a:srgbClr val="11338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bg1"/>
                </a:solidFill>
              </a:rPr>
              <a:t>Аварком включен и/или нужен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34904" y="5436255"/>
            <a:ext cx="4429156" cy="216000"/>
          </a:xfrm>
          <a:prstGeom prst="rect">
            <a:avLst/>
          </a:prstGeom>
          <a:solidFill>
            <a:srgbClr val="11338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УРЕГУЛИРОВАНИЕ В СЕРВИСЕ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5357818" y="5436255"/>
            <a:ext cx="1785950" cy="216000"/>
          </a:xfrm>
          <a:prstGeom prst="rect">
            <a:avLst/>
          </a:prstGeom>
          <a:solidFill>
            <a:srgbClr val="11338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bg1"/>
                </a:solidFill>
              </a:rPr>
              <a:t>Выплата/Ремонт</a:t>
            </a:r>
            <a:endParaRPr lang="ru-RU" sz="1100" dirty="0">
              <a:solidFill>
                <a:schemeClr val="bg1"/>
              </a:solidFill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>
            <a:off x="1192160" y="2987523"/>
            <a:ext cx="0" cy="24312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>
            <a:stCxn id="51" idx="2"/>
            <a:endCxn id="62" idx="0"/>
          </p:cNvCxnSpPr>
          <p:nvPr/>
        </p:nvCxnSpPr>
        <p:spPr>
          <a:xfrm rot="5400000">
            <a:off x="4654798" y="2166687"/>
            <a:ext cx="628468" cy="191014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Соединительная линия уступом 73"/>
          <p:cNvCxnSpPr>
            <a:stCxn id="51" idx="2"/>
            <a:endCxn id="64" idx="0"/>
          </p:cNvCxnSpPr>
          <p:nvPr/>
        </p:nvCxnSpPr>
        <p:spPr>
          <a:xfrm rot="16200000" flipH="1">
            <a:off x="5773213" y="2958411"/>
            <a:ext cx="628468" cy="3266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3978242" y="3759991"/>
            <a:ext cx="0" cy="1681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653241" y="3827322"/>
            <a:ext cx="2128881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85725" indent="-85725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Оператор:</a:t>
            </a:r>
          </a:p>
          <a:p>
            <a:pPr marL="85725" indent="-85725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 Озвучивает наличие услуги</a:t>
            </a:r>
          </a:p>
          <a:p>
            <a:pPr marL="85725" indent="-85725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 Направляет аваркома к клиенту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Аварком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</a:t>
            </a:r>
          </a:p>
          <a:p>
            <a:pPr marL="85725" indent="-85725">
              <a:buFontTx/>
              <a:buChar char="-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</a:t>
            </a:r>
            <a:r>
              <a:rPr lang="ru-RU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роводит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первичный осмотр</a:t>
            </a:r>
          </a:p>
          <a:p>
            <a:pPr marL="85725" indent="-85725">
              <a:buFontTx/>
              <a:buChar char="-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Собирает документы на месте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Возможен доп.осмотр или добор документов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6215074" y="3759991"/>
            <a:ext cx="0" cy="525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63532" y="4453629"/>
            <a:ext cx="3643338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Оператор: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Предлагает проехать на рекомендованный СТОА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Клиент быстро урегулируется в сервисе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127217" y="2257665"/>
            <a:ext cx="2298731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Проверка соответствия акции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Клиент предпочитает ремонт на сертифицированной СТОА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86446" y="4293247"/>
            <a:ext cx="785818" cy="324000"/>
          </a:xfrm>
          <a:prstGeom prst="rect">
            <a:avLst/>
          </a:prstGeom>
          <a:solidFill>
            <a:srgbClr val="11338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bg1"/>
                </a:solidFill>
              </a:rPr>
              <a:t>АК</a:t>
            </a:r>
            <a:endParaRPr lang="ru-RU" sz="1100" dirty="0">
              <a:solidFill>
                <a:schemeClr val="bg1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6215074" y="4617247"/>
            <a:ext cx="0" cy="824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6" idx="6"/>
            <a:endCxn id="1026" idx="1"/>
          </p:cNvCxnSpPr>
          <p:nvPr/>
        </p:nvCxnSpPr>
        <p:spPr>
          <a:xfrm>
            <a:off x="1511660" y="1374195"/>
            <a:ext cx="1234690" cy="1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Скругленная прямоугольная выноска 37"/>
          <p:cNvSpPr/>
          <p:nvPr/>
        </p:nvSpPr>
        <p:spPr>
          <a:xfrm>
            <a:off x="7010400" y="2768043"/>
            <a:ext cx="1971702" cy="504879"/>
          </a:xfrm>
          <a:prstGeom prst="wedgeRoundRectCallout">
            <a:avLst>
              <a:gd name="adj1" fmla="val -38148"/>
              <a:gd name="adj2" fmla="val 77301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23F98"/>
                </a:solidFill>
              </a:rPr>
              <a:t>Стандартная схема УУ (опция «Сразу в сервис» не применима)</a:t>
            </a:r>
            <a:endParaRPr lang="ru-RU" sz="1050" dirty="0">
              <a:solidFill>
                <a:srgbClr val="023F98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3147993" y="1636944"/>
            <a:ext cx="0" cy="180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577013"/>
            <a:ext cx="2133600" cy="476250"/>
          </a:xfrm>
          <a:noFill/>
        </p:spPr>
        <p:txBody>
          <a:bodyPr/>
          <a:lstStyle/>
          <a:p>
            <a:fld id="{8054ABF3-6E36-45B6-A48D-A206244F2753}" type="slidenum">
              <a:rPr lang="ru-RU" smtClean="0"/>
              <a:pPr/>
              <a:t>11</a:t>
            </a:fld>
            <a:endParaRPr lang="ru-RU" dirty="0" smtClean="0"/>
          </a:p>
        </p:txBody>
      </p:sp>
      <p:cxnSp>
        <p:nvCxnSpPr>
          <p:cNvPr id="31" name="Прямая со стрелкой 30"/>
          <p:cNvCxnSpPr>
            <a:stCxn id="33" idx="3"/>
          </p:cNvCxnSpPr>
          <p:nvPr/>
        </p:nvCxnSpPr>
        <p:spPr>
          <a:xfrm>
            <a:off x="3978242" y="1949706"/>
            <a:ext cx="103585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10156" y="1600431"/>
            <a:ext cx="1836203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Проверка соответствия акции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Клиент хочет сам подать документы в СК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6838048" y="1949706"/>
            <a:ext cx="34470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7182751" y="1712484"/>
            <a:ext cx="1227019" cy="504000"/>
          </a:xfrm>
          <a:prstGeom prst="rect">
            <a:avLst/>
          </a:prstGeom>
          <a:solidFill>
            <a:srgbClr val="11338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bg1"/>
                </a:solidFill>
              </a:rPr>
              <a:t>Стандартная схема, без удаленного УУ </a:t>
            </a:r>
            <a:endParaRPr lang="ru-RU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2235168" y="2297113"/>
            <a:ext cx="4140000" cy="1169987"/>
          </a:xfrm>
          <a:prstGeom prst="round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1747" name="Picture 10" descr="C:\Documents and Settings\ShtyrbulEY\Рабочий стол\Картинки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2175" y="873125"/>
            <a:ext cx="9239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9" descr="C:\Documents and Settings\ShtyrbulEY\Рабочий стол\Картинки\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6338" y="4359275"/>
            <a:ext cx="1062037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7" descr="C:\Documents and Settings\ShtyrbulEY\Рабочий стол\Картинки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3988" y="3825875"/>
            <a:ext cx="912812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5" descr="C:\Documents and Settings\ShtyrbulEY\Рабочий стол\Картинки\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1895475"/>
            <a:ext cx="477838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69418A-80C9-4EDD-B9D1-BE741DFB8F4D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250825" y="288882"/>
            <a:ext cx="86058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Процесс урегулирования убытков по акции «КАСКО </a:t>
            </a:r>
            <a:r>
              <a:rPr lang="en-US" sz="2200" dirty="0" smtClean="0">
                <a:solidFill>
                  <a:srgbClr val="113388"/>
                </a:solidFill>
                <a:latin typeface="+mj-lt"/>
              </a:rPr>
              <a:t>XXL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»</a:t>
            </a:r>
            <a:endParaRPr lang="de-DE" sz="2200" dirty="0">
              <a:solidFill>
                <a:srgbClr val="113388"/>
              </a:solidFill>
              <a:latin typeface="+mj-lt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63525" y="1058862"/>
            <a:ext cx="1898650" cy="617537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Страховой случай.</a:t>
            </a:r>
          </a:p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 Страхователь звонит с места </a:t>
            </a: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СС </a:t>
            </a:r>
            <a:endParaRPr lang="ru-RU" sz="1000" dirty="0">
              <a:solidFill>
                <a:schemeClr val="bg1"/>
              </a:solidFill>
              <a:latin typeface="+mn-lt"/>
            </a:endParaRPr>
          </a:p>
          <a:p>
            <a:pPr algn="ctr">
              <a:defRPr/>
            </a:pP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в </a:t>
            </a:r>
            <a:r>
              <a:rPr lang="en-US" sz="1000" dirty="0" smtClean="0">
                <a:solidFill>
                  <a:schemeClr val="bg1"/>
                </a:solidFill>
                <a:latin typeface="+mn-lt"/>
              </a:rPr>
              <a:t>Allianz</a:t>
            </a:r>
            <a:endParaRPr lang="ru-RU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4498976" y="2333625"/>
            <a:ext cx="1789136" cy="1095375"/>
          </a:xfrm>
          <a:prstGeom prst="roundRect">
            <a:avLst>
              <a:gd name="adj" fmla="val 16667"/>
            </a:avLst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Сервис принимает документы клиента, направляет заявку в </a:t>
            </a:r>
            <a:r>
              <a:rPr lang="en-US" sz="1000" dirty="0" smtClean="0">
                <a:solidFill>
                  <a:schemeClr val="accent2">
                    <a:lumMod val="75000"/>
                  </a:schemeClr>
                </a:solidFill>
              </a:rPr>
              <a:t>Allianz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. В теме письма пометка «КАСКО </a:t>
            </a:r>
            <a:r>
              <a:rPr lang="en-US" sz="1000" dirty="0" smtClean="0">
                <a:solidFill>
                  <a:schemeClr val="accent2">
                    <a:lumMod val="75000"/>
                  </a:schemeClr>
                </a:solidFill>
              </a:rPr>
              <a:t>XXL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957263" y="4156075"/>
            <a:ext cx="2846387" cy="460375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Внутренний бизнес-процесс</a:t>
            </a:r>
            <a:br>
              <a:rPr lang="ru-RU" sz="1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урегулирования убытка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957263" y="5049838"/>
            <a:ext cx="2846387" cy="460375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Выдача клиенту направления на</a:t>
            </a:r>
            <a:br>
              <a:rPr lang="ru-RU" sz="1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ремонт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5375275" y="4156075"/>
            <a:ext cx="2270125" cy="717550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Заказ СТОА необходимых </a:t>
            </a:r>
          </a:p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деталей при необходимости </a:t>
            </a:r>
          </a:p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замены и отсутствия их на СТОА</a:t>
            </a: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5375275" y="5327650"/>
            <a:ext cx="2270125" cy="644525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Ремонт</a:t>
            </a:r>
            <a:endParaRPr lang="ru-RU" sz="14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31760" name="AutoShape 11"/>
          <p:cNvCxnSpPr>
            <a:cxnSpLocks noChangeShapeType="1"/>
            <a:stCxn id="6" idx="2"/>
            <a:endCxn id="120" idx="0"/>
          </p:cNvCxnSpPr>
          <p:nvPr/>
        </p:nvCxnSpPr>
        <p:spPr bwMode="auto">
          <a:xfrm flipH="1">
            <a:off x="1206500" y="1676399"/>
            <a:ext cx="6350" cy="693739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31761" name="AutoShape 13"/>
          <p:cNvCxnSpPr>
            <a:cxnSpLocks noChangeShapeType="1"/>
            <a:stCxn id="10" idx="2"/>
            <a:endCxn id="11" idx="0"/>
          </p:cNvCxnSpPr>
          <p:nvPr/>
        </p:nvCxnSpPr>
        <p:spPr bwMode="auto">
          <a:xfrm rot="16200000" flipH="1">
            <a:off x="2163763" y="4832350"/>
            <a:ext cx="433388" cy="1587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31762" name="AutoShape 21"/>
          <p:cNvCxnSpPr>
            <a:cxnSpLocks noChangeShapeType="1"/>
            <a:stCxn id="9" idx="2"/>
            <a:endCxn id="10" idx="0"/>
          </p:cNvCxnSpPr>
          <p:nvPr/>
        </p:nvCxnSpPr>
        <p:spPr bwMode="auto">
          <a:xfrm rot="5400000">
            <a:off x="3523464" y="2285994"/>
            <a:ext cx="727075" cy="301308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miter lim="800000"/>
            <a:headEnd/>
            <a:tailEnd type="triangle" w="med" len="med"/>
          </a:ln>
        </p:spPr>
      </p:cxnSp>
      <p:cxnSp>
        <p:nvCxnSpPr>
          <p:cNvPr id="31763" name="AutoShape 13"/>
          <p:cNvCxnSpPr>
            <a:cxnSpLocks noChangeShapeType="1"/>
            <a:stCxn id="11" idx="3"/>
            <a:endCxn id="13" idx="1"/>
          </p:cNvCxnSpPr>
          <p:nvPr/>
        </p:nvCxnSpPr>
        <p:spPr bwMode="auto">
          <a:xfrm>
            <a:off x="3803650" y="5280025"/>
            <a:ext cx="1571625" cy="369888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31764" name="AutoShape 13"/>
          <p:cNvCxnSpPr>
            <a:cxnSpLocks noChangeShapeType="1"/>
            <a:stCxn id="11" idx="3"/>
            <a:endCxn id="12" idx="1"/>
          </p:cNvCxnSpPr>
          <p:nvPr/>
        </p:nvCxnSpPr>
        <p:spPr bwMode="auto">
          <a:xfrm flipV="1">
            <a:off x="3803650" y="4514850"/>
            <a:ext cx="1571625" cy="765175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31765" name="AutoShape 13"/>
          <p:cNvCxnSpPr>
            <a:cxnSpLocks noChangeShapeType="1"/>
            <a:stCxn id="12" idx="2"/>
            <a:endCxn id="13" idx="0"/>
          </p:cNvCxnSpPr>
          <p:nvPr/>
        </p:nvCxnSpPr>
        <p:spPr bwMode="auto">
          <a:xfrm rot="5400000">
            <a:off x="6284913" y="5100638"/>
            <a:ext cx="452437" cy="1587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sp>
        <p:nvSpPr>
          <p:cNvPr id="120" name="AutoShape 3"/>
          <p:cNvSpPr>
            <a:spLocks noChangeArrowheads="1"/>
          </p:cNvSpPr>
          <p:nvPr/>
        </p:nvSpPr>
        <p:spPr bwMode="auto">
          <a:xfrm>
            <a:off x="250825" y="2370138"/>
            <a:ext cx="1911350" cy="1022350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Проверка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условий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«КАСКО </a:t>
            </a:r>
            <a:r>
              <a:rPr lang="en-US" sz="1000" dirty="0" smtClean="0">
                <a:solidFill>
                  <a:schemeClr val="accent2">
                    <a:lumMod val="75000"/>
                  </a:schemeClr>
                </a:solidFill>
              </a:rPr>
              <a:t>XXL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». </a:t>
            </a: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Случай подходит под условия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акции, клиент готов воспользоваться услугой «Сразу в сервис»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AutoShape 9"/>
          <p:cNvSpPr>
            <a:spLocks noChangeArrowheads="1"/>
          </p:cNvSpPr>
          <p:nvPr/>
        </p:nvSpPr>
        <p:spPr bwMode="auto">
          <a:xfrm>
            <a:off x="2298700" y="2333625"/>
            <a:ext cx="2200275" cy="1095375"/>
          </a:xfrm>
          <a:prstGeom prst="roundRect">
            <a:avLst>
              <a:gd name="adj" fmla="val 16667"/>
            </a:avLst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В течение 3-х дней после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страхового события Страхователь приезжает на выбранную СТОА (согласно полису), сдает документы и предоставляет авто для осмотра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1769" name="Соединительная линия уступом 44"/>
          <p:cNvCxnSpPr>
            <a:cxnSpLocks noChangeShapeType="1"/>
            <a:stCxn id="120" idx="3"/>
            <a:endCxn id="27" idx="1"/>
          </p:cNvCxnSpPr>
          <p:nvPr/>
        </p:nvCxnSpPr>
        <p:spPr bwMode="auto">
          <a:xfrm>
            <a:off x="2162175" y="2881313"/>
            <a:ext cx="72993" cy="794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sp>
        <p:nvSpPr>
          <p:cNvPr id="36" name="Freeform 7"/>
          <p:cNvSpPr>
            <a:spLocks/>
          </p:cNvSpPr>
          <p:nvPr/>
        </p:nvSpPr>
        <p:spPr bwMode="auto">
          <a:xfrm>
            <a:off x="6653241" y="873124"/>
            <a:ext cx="2262987" cy="2519363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marL="85725" indent="-85725"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ru-RU" sz="1050" dirty="0" smtClean="0">
                <a:solidFill>
                  <a:schemeClr val="bg1"/>
                </a:solidFill>
                <a:latin typeface="+mn-lt"/>
              </a:rPr>
              <a:t>Если у клиента есть несколько убытков по опции «КАСКО </a:t>
            </a:r>
            <a:r>
              <a:rPr lang="en-US" sz="1050" dirty="0" smtClean="0">
                <a:solidFill>
                  <a:schemeClr val="bg1"/>
                </a:solidFill>
                <a:latin typeface="+mn-lt"/>
              </a:rPr>
              <a:t>XXL</a:t>
            </a:r>
            <a:r>
              <a:rPr lang="ru-RU" sz="1050" dirty="0" smtClean="0">
                <a:solidFill>
                  <a:schemeClr val="bg1"/>
                </a:solidFill>
                <a:latin typeface="+mn-lt"/>
              </a:rPr>
              <a:t>», то общий ущерб по ним может превысить стоимость ТС. В этом случае оператор </a:t>
            </a:r>
            <a:r>
              <a:rPr lang="ru-RU" sz="1050" dirty="0" err="1" smtClean="0">
                <a:solidFill>
                  <a:schemeClr val="bg1"/>
                </a:solidFill>
                <a:latin typeface="+mn-lt"/>
              </a:rPr>
              <a:t>Автопульта</a:t>
            </a:r>
            <a:r>
              <a:rPr lang="ru-RU" sz="1050" dirty="0" smtClean="0">
                <a:solidFill>
                  <a:schemeClr val="bg1"/>
                </a:solidFill>
                <a:latin typeface="+mn-lt"/>
              </a:rPr>
              <a:t> предложит клиенту обратиться в ГИБДД для обычной схемы урегулирования убытка</a:t>
            </a:r>
          </a:p>
          <a:p>
            <a:pPr marL="85725" indent="-85725"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ru-RU" sz="1050" dirty="0" smtClean="0">
                <a:solidFill>
                  <a:schemeClr val="bg1"/>
                </a:solidFill>
                <a:latin typeface="+mn-lt"/>
              </a:rPr>
              <a:t>Для урегулирования через СТОА клиенту нужно иметь при себе оригинал полиса и ДС о сервисной акции</a:t>
            </a:r>
            <a:endParaRPr lang="en-US" sz="105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8" y="212725"/>
            <a:ext cx="8229600" cy="339725"/>
          </a:xfrm>
        </p:spPr>
        <p:txBody>
          <a:bodyPr lIns="0" tIns="0" rIns="0" bIns="0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ru-RU" kern="1200" dirty="0" smtClean="0">
                <a:solidFill>
                  <a:srgbClr val="113388"/>
                </a:solidFill>
                <a:ea typeface="Arial Unicode MS" pitchFamily="34" charset="-128"/>
                <a:cs typeface="Arial Unicode MS" pitchFamily="34" charset="-128"/>
              </a:rPr>
              <a:t>КАСКО </a:t>
            </a:r>
            <a:r>
              <a:rPr lang="en-US" kern="1200" dirty="0" smtClean="0">
                <a:solidFill>
                  <a:srgbClr val="113388"/>
                </a:solidFill>
                <a:ea typeface="Arial Unicode MS" pitchFamily="34" charset="-128"/>
                <a:cs typeface="Arial Unicode MS" pitchFamily="34" charset="-128"/>
              </a:rPr>
              <a:t>XXL</a:t>
            </a:r>
            <a:r>
              <a:rPr lang="ru-RU" kern="1200" dirty="0" smtClean="0">
                <a:solidFill>
                  <a:srgbClr val="113388"/>
                </a:solidFill>
                <a:ea typeface="Arial Unicode MS" pitchFamily="34" charset="-128"/>
                <a:cs typeface="Arial Unicode MS" pitchFamily="34" charset="-128"/>
              </a:rPr>
              <a:t>: работа </a:t>
            </a:r>
            <a:r>
              <a:rPr lang="ru-RU" kern="1200" dirty="0" err="1" smtClean="0">
                <a:solidFill>
                  <a:srgbClr val="113388"/>
                </a:solidFill>
                <a:ea typeface="Arial Unicode MS" pitchFamily="34" charset="-128"/>
                <a:cs typeface="Arial Unicode MS" pitchFamily="34" charset="-128"/>
              </a:rPr>
              <a:t>Автопульта</a:t>
            </a:r>
            <a:endParaRPr lang="ru-RU" kern="1200" dirty="0" smtClean="0">
              <a:solidFill>
                <a:srgbClr val="113388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263466" y="984606"/>
            <a:ext cx="1504911" cy="543756"/>
          </a:xfrm>
          <a:prstGeom prst="roundRect">
            <a:avLst>
              <a:gd name="adj" fmla="val 16667"/>
            </a:avLst>
          </a:prstGeom>
          <a:ln w="22225"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rgbClr val="023F98"/>
                </a:solidFill>
                <a:latin typeface="+mn-lt"/>
              </a:rPr>
              <a:t>Страховой случай</a:t>
            </a:r>
          </a:p>
          <a:p>
            <a:pPr algn="ctr">
              <a:defRPr/>
            </a:pPr>
            <a:r>
              <a:rPr lang="ru-RU" sz="1000" dirty="0">
                <a:solidFill>
                  <a:srgbClr val="023F98"/>
                </a:solidFill>
                <a:latin typeface="+mn-lt"/>
              </a:rPr>
              <a:t>Звонок на </a:t>
            </a:r>
            <a:r>
              <a:rPr lang="ru-RU" sz="1000" dirty="0" err="1" smtClean="0">
                <a:solidFill>
                  <a:srgbClr val="023F98"/>
                </a:solidFill>
              </a:rPr>
              <a:t>А</a:t>
            </a:r>
            <a:r>
              <a:rPr lang="ru-RU" sz="1000" dirty="0" err="1" smtClean="0">
                <a:solidFill>
                  <a:srgbClr val="023F98"/>
                </a:solidFill>
                <a:latin typeface="+mn-lt"/>
              </a:rPr>
              <a:t>втопульт</a:t>
            </a:r>
            <a:r>
              <a:rPr lang="ru-RU" sz="1000" dirty="0" smtClean="0">
                <a:solidFill>
                  <a:srgbClr val="023F98"/>
                </a:solidFill>
                <a:latin typeface="+mn-lt"/>
              </a:rPr>
              <a:t> </a:t>
            </a:r>
            <a:endParaRPr lang="ru-RU" sz="1000" dirty="0">
              <a:solidFill>
                <a:srgbClr val="023F98"/>
              </a:solidFill>
              <a:latin typeface="+mn-lt"/>
            </a:endParaRPr>
          </a:p>
          <a:p>
            <a:pPr algn="ctr">
              <a:defRPr/>
            </a:pPr>
            <a:r>
              <a:rPr lang="ru-RU" sz="1000" dirty="0">
                <a:solidFill>
                  <a:srgbClr val="023F98"/>
                </a:solidFill>
                <a:latin typeface="+mn-lt"/>
              </a:rPr>
              <a:t>8 800 100 8 800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2149327" y="915152"/>
            <a:ext cx="3598967" cy="688198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10800" anchor="ctr"/>
          <a:lstStyle/>
          <a:p>
            <a:pPr marL="85725" indent="-85725"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Приветствие </a:t>
            </a:r>
            <a:r>
              <a:rPr lang="ru-RU" sz="100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клиента, идентификация клиента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85725" indent="-85725"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Проверка, в каком городе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куплен полис </a:t>
            </a:r>
            <a:r>
              <a:rPr lang="ru-RU" sz="100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КАСКО</a:t>
            </a:r>
          </a:p>
          <a:p>
            <a:pPr marL="85725" indent="-85725"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Проверка </a:t>
            </a:r>
            <a:r>
              <a:rPr lang="ru-RU" sz="100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отметки о применении «КАСКО </a:t>
            </a:r>
            <a:r>
              <a:rPr lang="en-US" sz="10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XXL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»  </a:t>
            </a:r>
            <a:r>
              <a:rPr lang="ru-RU" sz="100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в КИС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4227502" y="5072085"/>
            <a:ext cx="2425739" cy="804840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При необходимости и с учётом сервисной программы оператор вызывает на место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ДТП Компетентные </a:t>
            </a: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органы,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аваркома, эвакуатор</a:t>
            </a: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, техпомощь</a:t>
            </a: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1971604" y="3573463"/>
            <a:ext cx="1689100" cy="503237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Какое-либо условие  акции не подтверждено</a:t>
            </a:r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315841" y="4429125"/>
            <a:ext cx="3209969" cy="512763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Оператор информирует о порядке оформления Извещения о ДТП (</a:t>
            </a:r>
            <a:r>
              <a:rPr lang="ru-RU" sz="1000" dirty="0" err="1">
                <a:solidFill>
                  <a:schemeClr val="accent2">
                    <a:lumMod val="75000"/>
                  </a:schemeClr>
                </a:solidFill>
              </a:rPr>
              <a:t>Европротокола</a:t>
            </a: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), если есть 2-й участник</a:t>
            </a: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15841" y="5229225"/>
            <a:ext cx="3209969" cy="647700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Оператор предлагает выбрать ближайший сервис из списка, в который можно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приехать для урегулирования и осмотра авто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2537" name="AutoShape 11"/>
          <p:cNvCxnSpPr>
            <a:cxnSpLocks noChangeShapeType="1"/>
            <a:stCxn id="28676" idx="2"/>
            <a:endCxn id="28686" idx="0"/>
          </p:cNvCxnSpPr>
          <p:nvPr/>
        </p:nvCxnSpPr>
        <p:spPr bwMode="auto">
          <a:xfrm>
            <a:off x="3948811" y="1603350"/>
            <a:ext cx="12799" cy="146052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2538" name="AutoShape 18"/>
          <p:cNvCxnSpPr>
            <a:cxnSpLocks noChangeShapeType="1"/>
            <a:endCxn id="28686" idx="0"/>
          </p:cNvCxnSpPr>
          <p:nvPr/>
        </p:nvCxnSpPr>
        <p:spPr bwMode="auto">
          <a:xfrm flipH="1" flipV="1">
            <a:off x="3961610" y="1749402"/>
            <a:ext cx="111854" cy="2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sp>
        <p:nvSpPr>
          <p:cNvPr id="28686" name="AutoShape 4"/>
          <p:cNvSpPr>
            <a:spLocks noChangeArrowheads="1"/>
          </p:cNvSpPr>
          <p:nvPr/>
        </p:nvSpPr>
        <p:spPr bwMode="auto">
          <a:xfrm>
            <a:off x="2073265" y="1749402"/>
            <a:ext cx="3776690" cy="693747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lIns="36000" rIns="36000" anchor="ctr"/>
          <a:lstStyle/>
          <a:p>
            <a:pPr>
              <a:defRPr/>
            </a:pPr>
            <a:endParaRPr lang="ru-RU" sz="1000" dirty="0">
              <a:solidFill>
                <a:schemeClr val="bg1"/>
              </a:solidFill>
              <a:latin typeface="+mn-lt"/>
            </a:endParaRPr>
          </a:p>
          <a:p>
            <a:pPr indent="85725"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Подтверждение отметки в КИС - акция «КАСКО </a:t>
            </a:r>
            <a:r>
              <a:rPr lang="en-US" sz="1000" dirty="0" smtClean="0">
                <a:solidFill>
                  <a:schemeClr val="bg1"/>
                </a:solidFill>
                <a:latin typeface="+mn-lt"/>
              </a:rPr>
              <a:t>XXL</a:t>
            </a: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»</a:t>
            </a:r>
            <a:endParaRPr lang="ru-RU" sz="1000" dirty="0">
              <a:solidFill>
                <a:schemeClr val="bg1"/>
              </a:solidFill>
              <a:latin typeface="+mn-lt"/>
            </a:endParaRPr>
          </a:p>
          <a:p>
            <a:pPr indent="85725"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Проверка обстоятельств </a:t>
            </a: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Страхового события</a:t>
            </a:r>
          </a:p>
          <a:p>
            <a:pPr indent="85725"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Клиент предпочитает ремонт (</a:t>
            </a:r>
            <a:r>
              <a:rPr lang="ru-RU" sz="1000" b="1" dirty="0" smtClean="0">
                <a:solidFill>
                  <a:schemeClr val="bg1"/>
                </a:solidFill>
                <a:latin typeface="+mn-lt"/>
              </a:rPr>
              <a:t>не </a:t>
            </a: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выплату наличными)</a:t>
            </a:r>
            <a:endParaRPr lang="ru-RU" sz="10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endParaRPr lang="ru-RU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687" name="AutoShape 4"/>
          <p:cNvSpPr>
            <a:spLocks noChangeArrowheads="1"/>
          </p:cNvSpPr>
          <p:nvPr/>
        </p:nvSpPr>
        <p:spPr bwMode="auto">
          <a:xfrm>
            <a:off x="5959494" y="853200"/>
            <a:ext cx="1979613" cy="803286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rgbClr val="023F98"/>
                </a:solidFill>
                <a:latin typeface="+mn-lt"/>
              </a:rPr>
              <a:t>Полис был заключен без опции «КАСКО </a:t>
            </a:r>
            <a:r>
              <a:rPr lang="en-US" sz="1000" dirty="0" smtClean="0">
                <a:solidFill>
                  <a:srgbClr val="023F98"/>
                </a:solidFill>
                <a:latin typeface="+mn-lt"/>
              </a:rPr>
              <a:t>XXL</a:t>
            </a:r>
            <a:r>
              <a:rPr lang="ru-RU" sz="1000" dirty="0" smtClean="0">
                <a:solidFill>
                  <a:srgbClr val="023F98"/>
                </a:solidFill>
                <a:latin typeface="+mn-lt"/>
              </a:rPr>
              <a:t>», </a:t>
            </a:r>
            <a:r>
              <a:rPr lang="ru-RU" sz="1000" dirty="0">
                <a:solidFill>
                  <a:srgbClr val="023F98"/>
                </a:solidFill>
                <a:latin typeface="+mn-lt"/>
              </a:rPr>
              <a:t>помощь клиенту в рамках его программы страхования по стандартной схеме УУ</a:t>
            </a:r>
          </a:p>
        </p:txBody>
      </p:sp>
      <p:cxnSp>
        <p:nvCxnSpPr>
          <p:cNvPr id="22541" name="AutoShape 11"/>
          <p:cNvCxnSpPr>
            <a:cxnSpLocks noChangeShapeType="1"/>
            <a:stCxn id="28676" idx="3"/>
            <a:endCxn id="28687" idx="1"/>
          </p:cNvCxnSpPr>
          <p:nvPr/>
        </p:nvCxnSpPr>
        <p:spPr bwMode="auto">
          <a:xfrm flipV="1">
            <a:off x="5748294" y="1254843"/>
            <a:ext cx="211200" cy="4408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sp>
        <p:nvSpPr>
          <p:cNvPr id="28698" name="AutoShape 6"/>
          <p:cNvSpPr>
            <a:spLocks noChangeArrowheads="1"/>
          </p:cNvSpPr>
          <p:nvPr/>
        </p:nvSpPr>
        <p:spPr bwMode="auto">
          <a:xfrm>
            <a:off x="315841" y="3573463"/>
            <a:ext cx="1436687" cy="503237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Все условия акции выполняются</a:t>
            </a:r>
          </a:p>
        </p:txBody>
      </p:sp>
      <p:cxnSp>
        <p:nvCxnSpPr>
          <p:cNvPr id="22544" name="Соединительная линия уступом 25"/>
          <p:cNvCxnSpPr>
            <a:cxnSpLocks noChangeShapeType="1"/>
            <a:stCxn id="28686" idx="2"/>
            <a:endCxn id="47" idx="3"/>
          </p:cNvCxnSpPr>
          <p:nvPr/>
        </p:nvCxnSpPr>
        <p:spPr bwMode="auto">
          <a:xfrm rot="5400000">
            <a:off x="3631907" y="2478296"/>
            <a:ext cx="364851" cy="294557"/>
          </a:xfrm>
          <a:prstGeom prst="bentConnector2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2545" name="Соединительная линия уступом 27"/>
          <p:cNvCxnSpPr>
            <a:cxnSpLocks noChangeShapeType="1"/>
            <a:stCxn id="28686" idx="2"/>
            <a:endCxn id="45" idx="1"/>
          </p:cNvCxnSpPr>
          <p:nvPr/>
        </p:nvCxnSpPr>
        <p:spPr bwMode="auto">
          <a:xfrm rot="16200000" flipH="1">
            <a:off x="3919167" y="2485591"/>
            <a:ext cx="365130" cy="280245"/>
          </a:xfrm>
          <a:prstGeom prst="bentConnector2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sp>
        <p:nvSpPr>
          <p:cNvPr id="22546" name="Номер слайда 1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6119C1-DA5A-492D-9D7D-DF6EB97D28A3}" type="slidenum">
              <a:rPr lang="ru-RU" smtClean="0"/>
              <a:pPr/>
              <a:t>13</a:t>
            </a:fld>
            <a:endParaRPr lang="ru-RU" smtClean="0"/>
          </a:p>
        </p:txBody>
      </p:sp>
      <p:cxnSp>
        <p:nvCxnSpPr>
          <p:cNvPr id="22547" name="AutoShape 11"/>
          <p:cNvCxnSpPr>
            <a:cxnSpLocks noChangeShapeType="1"/>
            <a:stCxn id="28675" idx="3"/>
            <a:endCxn id="28676" idx="1"/>
          </p:cNvCxnSpPr>
          <p:nvPr/>
        </p:nvCxnSpPr>
        <p:spPr bwMode="auto">
          <a:xfrm>
            <a:off x="1768377" y="1256484"/>
            <a:ext cx="380950" cy="2767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sp>
        <p:nvSpPr>
          <p:cNvPr id="45" name="AutoShape 8"/>
          <p:cNvSpPr>
            <a:spLocks noChangeArrowheads="1"/>
          </p:cNvSpPr>
          <p:nvPr/>
        </p:nvSpPr>
        <p:spPr bwMode="auto">
          <a:xfrm>
            <a:off x="4241855" y="2610279"/>
            <a:ext cx="2374874" cy="396000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Сложное ДТП, требуется сбор справок</a:t>
            </a:r>
          </a:p>
        </p:txBody>
      </p:sp>
      <p:sp>
        <p:nvSpPr>
          <p:cNvPr id="47" name="AutoShape 8"/>
          <p:cNvSpPr>
            <a:spLocks noChangeArrowheads="1"/>
          </p:cNvSpPr>
          <p:nvPr/>
        </p:nvSpPr>
        <p:spPr bwMode="auto">
          <a:xfrm>
            <a:off x="312666" y="2610000"/>
            <a:ext cx="3354387" cy="396000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Несложное ДТП, попадает под действие опции «Без справок»</a:t>
            </a:r>
          </a:p>
        </p:txBody>
      </p:sp>
      <p:cxnSp>
        <p:nvCxnSpPr>
          <p:cNvPr id="22550" name="AutoShape 11"/>
          <p:cNvCxnSpPr>
            <a:cxnSpLocks noChangeShapeType="1"/>
            <a:stCxn id="28680" idx="3"/>
            <a:endCxn id="80" idx="1"/>
          </p:cNvCxnSpPr>
          <p:nvPr/>
        </p:nvCxnSpPr>
        <p:spPr bwMode="auto">
          <a:xfrm>
            <a:off x="3660704" y="3825082"/>
            <a:ext cx="574739" cy="5561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2551" name="AutoShape 11"/>
          <p:cNvCxnSpPr>
            <a:cxnSpLocks noChangeShapeType="1"/>
            <a:stCxn id="45" idx="2"/>
            <a:endCxn id="80" idx="0"/>
          </p:cNvCxnSpPr>
          <p:nvPr/>
        </p:nvCxnSpPr>
        <p:spPr bwMode="auto">
          <a:xfrm flipH="1">
            <a:off x="5426086" y="3006279"/>
            <a:ext cx="3206" cy="167130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2552" name="AutoShape 11"/>
          <p:cNvCxnSpPr>
            <a:cxnSpLocks noChangeShapeType="1"/>
            <a:endCxn id="28680" idx="0"/>
          </p:cNvCxnSpPr>
          <p:nvPr/>
        </p:nvCxnSpPr>
        <p:spPr bwMode="auto">
          <a:xfrm>
            <a:off x="2816154" y="3006279"/>
            <a:ext cx="0" cy="567184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2553" name="AutoShape 11"/>
          <p:cNvCxnSpPr>
            <a:cxnSpLocks noChangeShapeType="1"/>
          </p:cNvCxnSpPr>
          <p:nvPr/>
        </p:nvCxnSpPr>
        <p:spPr bwMode="auto">
          <a:xfrm>
            <a:off x="1031803" y="3006279"/>
            <a:ext cx="0" cy="567184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2554" name="AutoShape 11"/>
          <p:cNvCxnSpPr>
            <a:cxnSpLocks noChangeShapeType="1"/>
            <a:stCxn id="80" idx="2"/>
            <a:endCxn id="28679" idx="0"/>
          </p:cNvCxnSpPr>
          <p:nvPr/>
        </p:nvCxnSpPr>
        <p:spPr bwMode="auto">
          <a:xfrm>
            <a:off x="5426086" y="4487877"/>
            <a:ext cx="14286" cy="584208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2555" name="AutoShape 11"/>
          <p:cNvCxnSpPr>
            <a:cxnSpLocks noChangeShapeType="1"/>
          </p:cNvCxnSpPr>
          <p:nvPr/>
        </p:nvCxnSpPr>
        <p:spPr bwMode="auto">
          <a:xfrm>
            <a:off x="1031803" y="4076700"/>
            <a:ext cx="0" cy="352425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2556" name="AutoShape 11"/>
          <p:cNvCxnSpPr>
            <a:cxnSpLocks noChangeShapeType="1"/>
            <a:stCxn id="28681" idx="2"/>
            <a:endCxn id="28682" idx="0"/>
          </p:cNvCxnSpPr>
          <p:nvPr/>
        </p:nvCxnSpPr>
        <p:spPr bwMode="auto">
          <a:xfrm>
            <a:off x="1920826" y="4941888"/>
            <a:ext cx="0" cy="287337"/>
          </a:xfrm>
          <a:prstGeom prst="straightConnector1">
            <a:avLst/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sp>
        <p:nvSpPr>
          <p:cNvPr id="80" name="AutoShape 9"/>
          <p:cNvSpPr>
            <a:spLocks noChangeArrowheads="1"/>
          </p:cNvSpPr>
          <p:nvPr/>
        </p:nvSpPr>
        <p:spPr bwMode="auto">
          <a:xfrm>
            <a:off x="4235443" y="3173409"/>
            <a:ext cx="2381285" cy="1314468"/>
          </a:xfrm>
          <a:prstGeom prst="roundRect">
            <a:avLst>
              <a:gd name="adj" fmla="val 16667"/>
            </a:avLst>
          </a:prstGeom>
          <a:ln w="22225"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>
              <a:spcBef>
                <a:spcPts val="200"/>
              </a:spcBef>
              <a:defRPr/>
            </a:pPr>
            <a:r>
              <a:rPr lang="ru-RU" sz="1000" b="1" dirty="0" smtClean="0">
                <a:solidFill>
                  <a:schemeClr val="accent2">
                    <a:lumMod val="75000"/>
                  </a:schemeClr>
                </a:solidFill>
              </a:rPr>
              <a:t>Оператор:</a:t>
            </a:r>
          </a:p>
          <a:p>
            <a:pPr marL="85725" indent="-85725"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разъясняет порядок оформления страхового события со сбором справок из ГИБДД</a:t>
            </a:r>
          </a:p>
          <a:p>
            <a:pPr marL="85725" indent="-85725"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Предлагает выбрать СТОА согласно условиям полиса, куда клиент может ехать для урегулирования и осмотра авто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8" name="Freeform 7"/>
          <p:cNvSpPr>
            <a:spLocks/>
          </p:cNvSpPr>
          <p:nvPr/>
        </p:nvSpPr>
        <p:spPr bwMode="auto">
          <a:xfrm>
            <a:off x="7010401" y="3825082"/>
            <a:ext cx="1940692" cy="1904237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lIns="36000" rIns="36000" anchor="ctr"/>
          <a:lstStyle/>
          <a:p>
            <a:pPr>
              <a:spcBef>
                <a:spcPts val="400"/>
              </a:spcBef>
              <a:defRPr/>
            </a:pPr>
            <a:r>
              <a:rPr lang="ru-RU" sz="1100" dirty="0" smtClean="0">
                <a:solidFill>
                  <a:schemeClr val="bg1"/>
                </a:solidFill>
                <a:latin typeface="+mj-lt"/>
              </a:rPr>
              <a:t>Если у клиента в пакете есть услуга «</a:t>
            </a:r>
            <a:r>
              <a:rPr lang="ru-RU" sz="1100" dirty="0" err="1" smtClean="0">
                <a:solidFill>
                  <a:schemeClr val="bg1"/>
                </a:solidFill>
                <a:latin typeface="+mj-lt"/>
              </a:rPr>
              <a:t>Аварком</a:t>
            </a:r>
            <a:r>
              <a:rPr lang="ru-RU" sz="1100" dirty="0" smtClean="0">
                <a:solidFill>
                  <a:schemeClr val="bg1"/>
                </a:solidFill>
                <a:latin typeface="+mj-lt"/>
              </a:rPr>
              <a:t>» и он просит ее предоставить, то необходимо уведомить клиента, что услуга «Сразу в сервис» уже будет не применима, т.к. </a:t>
            </a:r>
            <a:r>
              <a:rPr lang="ru-RU" sz="1100" dirty="0" err="1" smtClean="0">
                <a:solidFill>
                  <a:schemeClr val="bg1"/>
                </a:solidFill>
                <a:latin typeface="+mj-lt"/>
              </a:rPr>
              <a:t>аварком</a:t>
            </a:r>
            <a:r>
              <a:rPr lang="ru-RU" sz="1100" dirty="0" smtClean="0">
                <a:solidFill>
                  <a:schemeClr val="bg1"/>
                </a:solidFill>
                <a:latin typeface="+mj-lt"/>
              </a:rPr>
              <a:t> заменит эту функцию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55" name="Rectangle 18"/>
          <p:cNvSpPr>
            <a:spLocks noChangeArrowheads="1"/>
          </p:cNvSpPr>
          <p:nvPr/>
        </p:nvSpPr>
        <p:spPr bwMode="auto">
          <a:xfrm>
            <a:off x="117475" y="128588"/>
            <a:ext cx="8886825" cy="6184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23556" name="Bild 8" descr="AZ_Logo_RGB.ai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2513" y="6010275"/>
            <a:ext cx="127317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ru-RU" dirty="0" smtClean="0">
                <a:latin typeface="Arial" pitchFamily="34" charset="0"/>
              </a:rPr>
              <a:t>15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87338" y="1365250"/>
            <a:ext cx="62198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rgbClr val="113388"/>
                </a:solidFill>
                <a:latin typeface="+mj-lt"/>
              </a:rPr>
              <a:t>Если у Вас возникли дополнительные вопросы по акции «КАСКО </a:t>
            </a:r>
            <a:r>
              <a:rPr lang="en-US" sz="2000" dirty="0" smtClean="0">
                <a:solidFill>
                  <a:srgbClr val="113388"/>
                </a:solidFill>
                <a:latin typeface="+mj-lt"/>
              </a:rPr>
              <a:t>XXL</a:t>
            </a:r>
            <a:r>
              <a:rPr lang="ru-RU" sz="2000" dirty="0" smtClean="0">
                <a:solidFill>
                  <a:srgbClr val="113388"/>
                </a:solidFill>
                <a:latin typeface="+mj-lt"/>
              </a:rPr>
              <a:t>», </a:t>
            </a:r>
            <a:endParaRPr lang="ru-RU" sz="2000" dirty="0">
              <a:solidFill>
                <a:srgbClr val="113388"/>
              </a:solidFill>
              <a:latin typeface="+mj-lt"/>
            </a:endParaRPr>
          </a:p>
          <a:p>
            <a:pPr>
              <a:defRPr/>
            </a:pPr>
            <a:r>
              <a:rPr lang="ru-RU" sz="2000" dirty="0">
                <a:solidFill>
                  <a:srgbClr val="113388"/>
                </a:solidFill>
                <a:latin typeface="+mj-lt"/>
              </a:rPr>
              <a:t>Вы можете задать их по электронной почте:</a:t>
            </a:r>
          </a:p>
          <a:p>
            <a:pPr>
              <a:defRPr/>
            </a:pPr>
            <a:endParaRPr lang="ru-RU" sz="2000" dirty="0">
              <a:solidFill>
                <a:srgbClr val="113388"/>
              </a:solidFill>
              <a:latin typeface="+mj-lt"/>
            </a:endParaRPr>
          </a:p>
          <a:p>
            <a:pPr>
              <a:defRPr/>
            </a:pPr>
            <a:r>
              <a:rPr lang="en-US" sz="2000" u="sng" dirty="0">
                <a:solidFill>
                  <a:srgbClr val="113388"/>
                </a:solidFill>
                <a:latin typeface="+mj-lt"/>
                <a:hlinkClick r:id="rId3"/>
              </a:rPr>
              <a:t>spravoknet@allianz.ru</a:t>
            </a:r>
            <a:endParaRPr lang="ru-RU" sz="2000" u="sng" dirty="0">
              <a:solidFill>
                <a:srgbClr val="113388"/>
              </a:solidFill>
              <a:latin typeface="+mj-lt"/>
            </a:endParaRPr>
          </a:p>
          <a:p>
            <a:pPr>
              <a:defRPr/>
            </a:pPr>
            <a:endParaRPr lang="ru-RU" sz="2000" u="sng" dirty="0">
              <a:solidFill>
                <a:srgbClr val="113388"/>
              </a:solidFill>
              <a:latin typeface="+mj-lt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15900" y="333375"/>
            <a:ext cx="86407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Остались вопросы?</a:t>
            </a:r>
          </a:p>
        </p:txBody>
      </p:sp>
      <p:pic>
        <p:nvPicPr>
          <p:cNvPr id="23561" name="Picture 11" descr="email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6588" y="2516188"/>
            <a:ext cx="3663950" cy="314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287338" y="192088"/>
            <a:ext cx="8605837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Приложение 1</a:t>
            </a:r>
          </a:p>
          <a:p>
            <a:pPr>
              <a:spcBef>
                <a:spcPct val="20000"/>
              </a:spcBef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Заполнение </a:t>
            </a:r>
            <a:r>
              <a:rPr lang="ru-RU" sz="2200" dirty="0" err="1">
                <a:solidFill>
                  <a:srgbClr val="113388"/>
                </a:solidFill>
                <a:latin typeface="+mj-lt"/>
              </a:rPr>
              <a:t>Европротокола</a:t>
            </a:r>
            <a:r>
              <a:rPr lang="ru-RU" sz="2200" dirty="0">
                <a:solidFill>
                  <a:srgbClr val="113388"/>
                </a:solidFill>
                <a:latin typeface="+mj-lt"/>
              </a:rPr>
              <a:t> 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(Извещения </a:t>
            </a:r>
            <a:r>
              <a:rPr lang="ru-RU" sz="2200" dirty="0">
                <a:solidFill>
                  <a:srgbClr val="113388"/>
                </a:solidFill>
                <a:latin typeface="+mj-lt"/>
              </a:rPr>
              <a:t>о ДТП). Основные вопросы</a:t>
            </a:r>
            <a:endParaRPr lang="de-DE" sz="2200" dirty="0">
              <a:solidFill>
                <a:srgbClr val="113388"/>
              </a:solidFill>
              <a:latin typeface="+mj-lt"/>
            </a:endParaRPr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BA351D-E557-44BC-8FCD-D24DA2219AEF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5" name="TextBox 4"/>
          <p:cNvSpPr txBox="1"/>
          <p:nvPr/>
        </p:nvSpPr>
        <p:spPr>
          <a:xfrm>
            <a:off x="287338" y="1427163"/>
            <a:ext cx="8605837" cy="4740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80975" indent="-180975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063388"/>
                </a:solidFill>
                <a:latin typeface="+mn-lt"/>
              </a:rPr>
              <a:t>Ограничивает ли </a:t>
            </a:r>
            <a:r>
              <a:rPr lang="ru-RU" sz="1400" b="1" dirty="0" err="1">
                <a:solidFill>
                  <a:srgbClr val="063388"/>
                </a:solidFill>
                <a:latin typeface="+mn-lt"/>
              </a:rPr>
              <a:t>Европротокол</a:t>
            </a:r>
            <a:r>
              <a:rPr lang="ru-RU" sz="1400" b="1" dirty="0">
                <a:solidFill>
                  <a:srgbClr val="063388"/>
                </a:solidFill>
                <a:latin typeface="+mn-lt"/>
              </a:rPr>
              <a:t> сумму выплаты по «КАСКО без справок» нашему клиенту?</a:t>
            </a:r>
          </a:p>
          <a:p>
            <a:pPr marL="180975" indent="-180975">
              <a:spcBef>
                <a:spcPts val="1200"/>
              </a:spcBef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Нет.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Allianz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возместит полную сумму убытков по страховому случаю, если она не превышает стоимости ТС. </a:t>
            </a:r>
          </a:p>
          <a:p>
            <a:pPr marL="180975" indent="-180975">
              <a:buFont typeface="Arial" pitchFamily="34" charset="0"/>
              <a:buChar char="•"/>
              <a:defRPr/>
            </a:pPr>
            <a:endParaRPr lang="ru-RU" sz="1400" b="1" dirty="0">
              <a:solidFill>
                <a:srgbClr val="063388"/>
              </a:solidFill>
              <a:latin typeface="+mj-lt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063388"/>
                </a:solidFill>
                <a:latin typeface="+mj-lt"/>
              </a:rPr>
              <a:t>Ограничивает ли </a:t>
            </a:r>
            <a:r>
              <a:rPr lang="ru-RU" sz="1400" b="1" dirty="0" err="1">
                <a:solidFill>
                  <a:srgbClr val="063388"/>
                </a:solidFill>
                <a:latin typeface="+mj-lt"/>
              </a:rPr>
              <a:t>Европротокол</a:t>
            </a:r>
            <a:r>
              <a:rPr lang="ru-RU" sz="1400" b="1" dirty="0">
                <a:solidFill>
                  <a:srgbClr val="063388"/>
                </a:solidFill>
                <a:latin typeface="+mj-lt"/>
              </a:rPr>
              <a:t> сумму выплаты второму участнику ДТП?</a:t>
            </a:r>
          </a:p>
          <a:p>
            <a:pPr marL="180975" indent="-180975">
              <a:spcBef>
                <a:spcPts val="1200"/>
              </a:spcBef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В данном случае применяются стандартные правила возмещения по ОСАГО с применением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Европротокола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в зависимости от виновности 2-го участника.</a:t>
            </a:r>
          </a:p>
          <a:p>
            <a:pPr marL="180975" indent="-180975">
              <a:defRPr/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063388"/>
                </a:solidFill>
                <a:latin typeface="+mn-lt"/>
              </a:rPr>
              <a:t>Для чего заполнять </a:t>
            </a:r>
            <a:r>
              <a:rPr lang="ru-RU" sz="1400" b="1" dirty="0" err="1">
                <a:solidFill>
                  <a:srgbClr val="063388"/>
                </a:solidFill>
                <a:latin typeface="+mn-lt"/>
              </a:rPr>
              <a:t>Европротокол</a:t>
            </a:r>
            <a:r>
              <a:rPr lang="ru-RU" sz="1400" b="1" dirty="0">
                <a:solidFill>
                  <a:srgbClr val="063388"/>
                </a:solidFill>
                <a:latin typeface="+mn-lt"/>
              </a:rPr>
              <a:t>?</a:t>
            </a:r>
          </a:p>
          <a:p>
            <a:pPr marL="180975" indent="-180975">
              <a:spcBef>
                <a:spcPts val="1200"/>
              </a:spcBef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В случае невиновности Страхователя мы сможем выставить регресс страховой компании виновника ДТП на 25 000 руб.</a:t>
            </a:r>
          </a:p>
          <a:p>
            <a:pPr marL="180975" indent="-180975">
              <a:defRPr/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063388"/>
                </a:solidFill>
                <a:latin typeface="+mn-lt"/>
              </a:rPr>
              <a:t>Как правильно заполнить </a:t>
            </a:r>
            <a:r>
              <a:rPr lang="ru-RU" sz="1400" b="1" dirty="0" err="1">
                <a:solidFill>
                  <a:srgbClr val="063388"/>
                </a:solidFill>
                <a:latin typeface="+mn-lt"/>
              </a:rPr>
              <a:t>Европротокол</a:t>
            </a:r>
            <a:r>
              <a:rPr lang="ru-RU" sz="1400" b="1" dirty="0">
                <a:solidFill>
                  <a:srgbClr val="063388"/>
                </a:solidFill>
                <a:latin typeface="+mn-lt"/>
              </a:rPr>
              <a:t>?</a:t>
            </a:r>
          </a:p>
          <a:p>
            <a:pPr marL="180975" indent="-180975">
              <a:spcBef>
                <a:spcPts val="1200"/>
              </a:spcBef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Страхователь может позвонить на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Автопульт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Allianz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и наш оператор поможет ему правильно заполнить </a:t>
            </a:r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Европротокол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pPr marL="180975" indent="-180975">
              <a:defRPr/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063388"/>
                </a:solidFill>
                <a:latin typeface="+mn-lt"/>
              </a:rPr>
              <a:t>Что если второй участник ДТП отказывается заполнять или подписывать </a:t>
            </a:r>
            <a:r>
              <a:rPr lang="ru-RU" sz="1400" b="1" dirty="0" err="1">
                <a:solidFill>
                  <a:srgbClr val="063388"/>
                </a:solidFill>
                <a:latin typeface="+mn-lt"/>
              </a:rPr>
              <a:t>Европротокол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?</a:t>
            </a:r>
          </a:p>
          <a:p>
            <a:pPr marL="180975" indent="-180975">
              <a:spcBef>
                <a:spcPts val="1200"/>
              </a:spcBef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В этом случае необходимо вызвать сотрудников ГИБДД.</a:t>
            </a:r>
            <a:endParaRPr lang="ru-RU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263525" y="164960"/>
            <a:ext cx="8532813" cy="74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Приложение 2.</a:t>
            </a:r>
          </a:p>
          <a:p>
            <a:pPr>
              <a:spcBef>
                <a:spcPct val="20000"/>
              </a:spcBef>
              <a:defRPr/>
            </a:pP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Часто задаваемые вопросы:</a:t>
            </a:r>
            <a:endParaRPr lang="ru-RU" sz="2200" dirty="0">
              <a:solidFill>
                <a:srgbClr val="113388"/>
              </a:solidFill>
              <a:latin typeface="+mj-lt"/>
            </a:endParaRP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D9C7DB-D168-48EE-903C-C962BC7E40D6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4" name="TextBox 3"/>
          <p:cNvSpPr txBox="1"/>
          <p:nvPr/>
        </p:nvSpPr>
        <p:spPr>
          <a:xfrm>
            <a:off x="287523" y="4032658"/>
            <a:ext cx="86995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Необходима предварительная запись. Во время звонка на </a:t>
            </a:r>
            <a:r>
              <a:rPr lang="ru-RU" sz="1100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Автопульт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вам предложат несколько СТОА на ваш выбор согласно условиям полиса, в которые вы сможете проехать.</a:t>
            </a:r>
          </a:p>
          <a:p>
            <a:pPr>
              <a:defRPr/>
            </a:pPr>
            <a:r>
              <a:rPr lang="ru-RU" sz="11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 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0038" y="1715326"/>
            <a:ext cx="7932737" cy="2616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Вопрос: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11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Выплата может быть и деньгами, и ремонтом? 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7338" y="1907250"/>
            <a:ext cx="8532812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При удаленном урегулировании выплата деньгами не предусмотрена, при урегулировании в рамках «Без справок» обычным образом в офисе СК возможна выплата деньгами.   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7524" y="1016732"/>
            <a:ext cx="84963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 Вопрос</a:t>
            </a:r>
            <a:r>
              <a:rPr lang="ru-RU" sz="1100" b="1" dirty="0">
                <a:solidFill>
                  <a:srgbClr val="C00000"/>
                </a:solidFill>
                <a:latin typeface="+mn-lt"/>
              </a:rPr>
              <a:t>: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В рамках «КАСКО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XXL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» опция «Без справок» работает также, как в октябре-декабре 2012 года работала по акции «КАСКО без справок»?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038" y="1402866"/>
            <a:ext cx="8410575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Да, в части выплаты без справок «КАСКО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XXL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» работает так же, как «КАСКО без справок»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0038" y="2374975"/>
            <a:ext cx="8178800" cy="2619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Вопрос</a:t>
            </a: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Необходимо ли вызывать </a:t>
            </a:r>
            <a:r>
              <a:rPr lang="ru-RU" sz="11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аваркома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?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0038" y="2566065"/>
            <a:ext cx="84963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Нет, аваркома вызывать не нужно, но если у клиента включен </a:t>
            </a:r>
            <a:r>
              <a:rPr lang="ru-RU" sz="11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аварком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и он желает его вызвать, клиент может это сделать, тогда воспользоваться опцией «Сразу в сервис» не получится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.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7524" y="3034117"/>
            <a:ext cx="8626475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Вопрос</a:t>
            </a: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Если у меня включен </a:t>
            </a:r>
            <a:r>
              <a:rPr lang="ru-RU" sz="11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аварком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, то он же может сделать осмотр и подать за меня заявление в </a:t>
            </a:r>
            <a:r>
              <a:rPr lang="en-US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Allianz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, так же будет быстрее? 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7524" y="3358153"/>
            <a:ext cx="8699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Вам все равно придется ехать на СТОА для осмотра и заказа деталей для ремонта, поэтому при удаленном урегулировании без вызова аваркома вы сэкономите свое время.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7524" y="3867156"/>
            <a:ext cx="8813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Вопрос</a:t>
            </a: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Скажите, при ДТП после звонка на </a:t>
            </a:r>
            <a:r>
              <a:rPr lang="ru-RU" sz="11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Автопульт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я могу поехать в сервис в любое время?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82785" y="4730504"/>
            <a:ext cx="8629650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Вы сможете выбрать СТОА из списка, список вам озвучит оператор </a:t>
            </a:r>
            <a:r>
              <a:rPr lang="ru-RU" sz="11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Автопульта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согласно условиям Вашего полиса.   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82785" y="4524390"/>
            <a:ext cx="87897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Вопрос</a:t>
            </a: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rgbClr val="808080">
                    <a:lumMod val="50000"/>
                  </a:srgbClr>
                </a:solidFill>
                <a:latin typeface="+mn-lt"/>
              </a:rPr>
              <a:t>Скажите, при ДТП после звонка на </a:t>
            </a:r>
            <a:r>
              <a:rPr lang="ru-RU" sz="1100" dirty="0" err="1" smtClean="0">
                <a:solidFill>
                  <a:srgbClr val="808080">
                    <a:lumMod val="50000"/>
                  </a:srgbClr>
                </a:solidFill>
                <a:latin typeface="+mn-lt"/>
              </a:rPr>
              <a:t>Автопульт</a:t>
            </a:r>
            <a:r>
              <a:rPr lang="ru-RU" sz="1100" dirty="0" smtClean="0">
                <a:solidFill>
                  <a:srgbClr val="808080">
                    <a:lumMod val="50000"/>
                  </a:srgbClr>
                </a:solidFill>
                <a:latin typeface="+mn-lt"/>
              </a:rPr>
              <a:t> я могу поехать в любой сервис?</a:t>
            </a:r>
          </a:p>
          <a:p>
            <a:pPr>
              <a:defRPr/>
            </a:pP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7524" y="5145111"/>
            <a:ext cx="8689975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Вопрос: </a:t>
            </a:r>
            <a:r>
              <a:rPr lang="ru-RU" sz="1100" dirty="0" smtClean="0">
                <a:solidFill>
                  <a:srgbClr val="808080">
                    <a:lumMod val="50000"/>
                  </a:srgbClr>
                </a:solidFill>
                <a:latin typeface="Arial"/>
              </a:rPr>
              <a:t>Мой автомобиль находится на гарантии, я хочу обслуживаться там, где я покупал свой автомобиль, это возможно?</a:t>
            </a:r>
          </a:p>
          <a:p>
            <a:pPr>
              <a:defRPr/>
            </a:pP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" name="Прямоугольник 10"/>
          <p:cNvSpPr>
            <a:spLocks noChangeArrowheads="1"/>
          </p:cNvSpPr>
          <p:nvPr/>
        </p:nvSpPr>
        <p:spPr bwMode="auto">
          <a:xfrm>
            <a:off x="287524" y="5361135"/>
            <a:ext cx="855821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Мы предложим вам список официальных СТОА, но вашей СТОА там может не быть, все зависит от условий Вашего полиса.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263525" y="164960"/>
            <a:ext cx="8532813" cy="74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Приложение 2.</a:t>
            </a:r>
          </a:p>
          <a:p>
            <a:pPr>
              <a:spcBef>
                <a:spcPct val="20000"/>
              </a:spcBef>
              <a:defRPr/>
            </a:pP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Часто задаваемые вопросы:</a:t>
            </a:r>
            <a:endParaRPr lang="ru-RU" sz="2200" dirty="0">
              <a:solidFill>
                <a:srgbClr val="113388"/>
              </a:solidFill>
              <a:latin typeface="+mj-lt"/>
            </a:endParaRP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D9C7DB-D168-48EE-903C-C962BC7E40D6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300038" y="1715326"/>
            <a:ext cx="7932737" cy="2616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Вопрос</a:t>
            </a: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Если у меня небольшое ДТП, мне нужно собирать справки или в сервисе они тоже не нужны?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7338" y="1907250"/>
            <a:ext cx="8532812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На сервисе и в Страховой компании справки не нужны в случаях, которые соответствуют опции «Без справок», в остальных случаях справки нужны. 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7524" y="1016732"/>
            <a:ext cx="84963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 Вопрос: 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А если я не хочу ехать сразу в сервис, а хочу подать заявление в Страховую компанию самостоятельно? 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038" y="1196752"/>
            <a:ext cx="8410575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Вы можете поехать в Страховую компанию на осмотр и для подачи заявления, далее после рассмотрения вашего заявления вы получите направление на ремонт. Опция «Сразу в сервис» в таком случае не применима.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87524" y="2421540"/>
            <a:ext cx="8689975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Вопрос</a:t>
            </a: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У меня истекла гарантия на автомобиль, но я хочу обслуживаться на определенном СТОА.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87524" y="2591886"/>
            <a:ext cx="86741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У вас будет возможность выбора из списка СТОА, который вам озвучит оператор </a:t>
            </a:r>
            <a:r>
              <a:rPr lang="ru-RU" sz="11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Автопульта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согласно условиям Вашего полиса.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87524" y="2988531"/>
            <a:ext cx="8689975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Вопрос</a:t>
            </a: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Почему опция называется «Сразу в сервис», если фактически я не сразу еду в сервис, а по записи?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87524" y="3214137"/>
            <a:ext cx="86741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Ответ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: </a:t>
            </a:r>
            <a:r>
              <a:rPr lang="ru-RU" sz="11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«Сразу» значит минуя осмотр и подачу заявления в Страховой компании, благодаря данной опции вы сможете сразу  поехать на осмотр на СТОА, а также пройти там все этапы урегулирования.</a:t>
            </a:r>
            <a:endParaRPr lang="ru-RU" sz="11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4"/>
          <p:cNvSpPr>
            <a:spLocks noChangeArrowheads="1"/>
          </p:cNvSpPr>
          <p:nvPr/>
        </p:nvSpPr>
        <p:spPr bwMode="gray">
          <a:xfrm>
            <a:off x="358775" y="224644"/>
            <a:ext cx="79930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Приложение 3</a:t>
            </a:r>
          </a:p>
          <a:p>
            <a:pPr>
              <a:defRPr/>
            </a:pP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Что </a:t>
            </a:r>
            <a:r>
              <a:rPr lang="ru-RU" sz="2200" dirty="0">
                <a:solidFill>
                  <a:srgbClr val="113388"/>
                </a:solidFill>
                <a:latin typeface="+mj-lt"/>
              </a:rPr>
              <a:t>относится к кузовным деталям и возмещается по акции «КАСКО </a:t>
            </a:r>
            <a:r>
              <a:rPr lang="en-US" sz="2200" dirty="0" smtClean="0">
                <a:solidFill>
                  <a:srgbClr val="113388"/>
                </a:solidFill>
                <a:latin typeface="+mj-lt"/>
              </a:rPr>
              <a:t>XXL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» </a:t>
            </a:r>
            <a:r>
              <a:rPr lang="ru-RU" sz="2200" dirty="0">
                <a:solidFill>
                  <a:srgbClr val="113388"/>
                </a:solidFill>
                <a:latin typeface="+mj-lt"/>
              </a:rPr>
              <a:t>без справок</a:t>
            </a:r>
            <a:endParaRPr lang="de-DE" sz="2200" u="sng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4579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FD3A3-3A78-4A96-878E-12511587FE33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14" name="TextBox 13"/>
          <p:cNvSpPr txBox="1"/>
          <p:nvPr/>
        </p:nvSpPr>
        <p:spPr>
          <a:xfrm>
            <a:off x="358775" y="1232756"/>
            <a:ext cx="8497888" cy="4979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К кузовным деталям относятся и подлежат возмещению по акции «КАСКО 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XXL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»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без справок: </a:t>
            </a: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двери, крылья, капот, крышка багажника, крыша, бамперы, накладки, расширители, </a:t>
            </a:r>
            <a:r>
              <a:rPr lang="ru-RU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спойлеры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декоративные решетки, датчики парковки, наружные видеокамеры, </a:t>
            </a:r>
            <a:r>
              <a:rPr lang="ru-RU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омыватели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и стеклоочистители (за исключением щеток) стекол фар и ветрового/заднего окон, арматура дверей, наружные антенны, пороги, кожух запасного колеса, корпусы зеркал заднего вида, боковины кузова, внутренние силовые элементы передних и задних крыльев, лонжероны, пол, моторный щит, рама, стойки кузова, передние и задние панели, усилители бамперов, усилители порогов и стоек кузова.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 </a:t>
            </a:r>
          </a:p>
          <a:p>
            <a:pPr>
              <a:defRPr/>
            </a:pP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К кузовным деталям не относятся и не подлежат страховому возмещению без справок</a:t>
            </a: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по акции «КАСКО 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XXL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»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следующие повреждения:</a:t>
            </a:r>
          </a:p>
          <a:p>
            <a:pPr marL="180975" indent="-180975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двигателя (включая навесное оборудование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)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трансмиссии (в т.ч. коробка передач, передние и задние мосты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)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элементов подвески и рулевого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управления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системы охлаждения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двигателя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системы отопления и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кондиционирования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системы выпуска отработавших газов (в т.ч. глушитель и катализатор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)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электрооборудования (электропроводка, аккумуляторы, датчики и приборы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)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элементов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системы безопасности (ремни безопасности, подушки безопасности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)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дисков колес,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шин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элементов салона и деталей интерьера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автомобиля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мультимедийной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и навигационной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системы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180975" indent="-180975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элементов тормозной и топливной система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автомобиля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DAF2E-3913-406C-A0AA-B23683A8A1AB}" type="slidenum">
              <a:rPr lang="ru-RU" smtClean="0"/>
              <a:pPr/>
              <a:t>19</a:t>
            </a:fld>
            <a:endParaRPr lang="ru-RU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7013" y="836613"/>
          <a:ext cx="8655375" cy="5161659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992963"/>
                <a:gridCol w="854993"/>
                <a:gridCol w="109539"/>
                <a:gridCol w="1058877"/>
                <a:gridCol w="949338"/>
                <a:gridCol w="1334345"/>
                <a:gridCol w="97400"/>
                <a:gridCol w="1156537"/>
                <a:gridCol w="1101383"/>
              </a:tblGrid>
              <a:tr h="3034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56C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Стандартные условия КАСКО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56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Без </a:t>
                      </a:r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справок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56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16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Опция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56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Базовый</a:t>
                      </a:r>
                    </a:p>
                  </a:txBody>
                  <a:tcPr marL="72000" marR="7200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Расширенный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Премиум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Базовый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Расширенный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Премиум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</a:tr>
              <a:tr h="245186">
                <a:tc rowSpan="3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Выплата без справок по </a:t>
                      </a:r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стёклам</a:t>
                      </a:r>
                      <a:endParaRPr lang="ru-RU" sz="1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только стёкла и фары, без зеркал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стёкла, фары, наружные зеркала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168">
                <a:tc v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не более 2-х обращений за период страхования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без ограничений по количеству обращений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076">
                <a:tc v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включено в пакет бесплатно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Коэф</a:t>
                      </a:r>
                      <a:r>
                        <a:rPr lang="ru-RU" sz="8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1,2 при расчете по </a:t>
                      </a:r>
                      <a:r>
                        <a:rPr lang="ru-RU" sz="800" b="0" i="0" u="none" strike="noStrike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дейст.тарифам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 КБМ*</a:t>
                      </a:r>
                    </a:p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1,3 при пролонгации договоров IV – V категории по схеме «от премии прошлого года»</a:t>
                      </a: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Включено в пакет бесплатно для новых договоров и пролонгаций, рассчитанных по действующим тарифам с учетом КБМ. </a:t>
                      </a:r>
                    </a:p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Платно всегда при пролонгации договоров IV – V категории по схеме «от премии прошлого года» (</a:t>
                      </a:r>
                      <a:r>
                        <a:rPr lang="ru-RU" sz="800" b="0" i="0" u="none" strike="noStrike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коэф-т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1,1)</a:t>
                      </a: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046">
                <a:tc row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Выплата без справок по кузову - 2% или одна </a:t>
                      </a:r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деталь</a:t>
                      </a:r>
                      <a:endParaRPr lang="ru-RU" sz="1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не более 2-х обращений за период страхования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без ограничений по количеству обращений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104">
                <a:tc v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1 деталь - без ограничения по выплате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любое количество сопряжённых деталей - до 100% от СС за весь период 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страхования</a:t>
                      </a:r>
                      <a:endParaRPr lang="ru-RU" sz="10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397">
                <a:tc v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более 1 детали - ограничение по выплате до 2% от СС за 1 обращение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076">
                <a:tc v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Коэф. 1,2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включено в пакет бесплатно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Коэф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1,2 при расчете по </a:t>
                      </a:r>
                      <a:r>
                        <a:rPr lang="ru-RU" sz="800" b="0" i="0" u="none" strike="noStrike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дейст.тарифам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 КБМ</a:t>
                      </a:r>
                    </a:p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1,3 при пролонгации договоров IV – V категории по схеме «от тарифов прошлого года»</a:t>
                      </a: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Включено </a:t>
                      </a:r>
                      <a:r>
                        <a:rPr lang="ru-RU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в пакет </a:t>
                      </a:r>
                      <a:r>
                        <a:rPr lang="ru-RU" sz="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бесплатно для новых договоров и пролонгаций, рассчитанных по действующим тарифам с учетом КБМ. </a:t>
                      </a:r>
                    </a:p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Платно всегда при пролонгации договоров IV – V категории по схеме «от тарифов прошлого года» (</a:t>
                      </a:r>
                      <a:r>
                        <a:rPr lang="ru-RU" sz="800" b="0" i="0" u="none" strike="noStrike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коэф-т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1,1)</a:t>
                      </a: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649">
                <a:tc row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Выплата без справок по кузову - 5% или две </a:t>
                      </a:r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детали</a:t>
                      </a:r>
                      <a:endParaRPr lang="ru-RU" sz="1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F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не более 2-х обращений за период страхования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без ограничений по количеству обращений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1182">
                <a:tc v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2 детали - без ограничения по выплате, нет требования по сопряжённости деталей - повреждения получены в рамках 1-го СС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любое количество сопряженных деталей - до 100% от СС за весь период 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страхования</a:t>
                      </a:r>
                      <a:endParaRPr lang="ru-RU" sz="10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130">
                <a:tc v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более 2-х деталей - ограничение по выплате до 5% от СС за 1 обращение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7234">
                <a:tc v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Коэф</a:t>
                      </a:r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. 1,31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Коэф</a:t>
                      </a:r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. 1,25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Коэф</a:t>
                      </a:r>
                      <a:r>
                        <a:rPr lang="ru-RU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. 1,24</a:t>
                      </a: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Коэф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1,2 при расчете по </a:t>
                      </a:r>
                      <a:r>
                        <a:rPr lang="ru-RU" sz="800" b="0" i="0" u="none" strike="noStrike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дейст.тарифам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 КБМ</a:t>
                      </a:r>
                    </a:p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1,3 при пролонгации договоров IV – V категории по схеме «от премии прошлого года»</a:t>
                      </a: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Включено в пакет бесплатно для новых договоров и пролонгаций, рассчитанных по действующим тарифам с учетом КБМ. </a:t>
                      </a:r>
                    </a:p>
                    <a:p>
                      <a:pPr marL="0" indent="85725" algn="l" fontAlgn="b">
                        <a:buFont typeface="Arial" pitchFamily="34" charset="0"/>
                        <a:buChar char="•"/>
                      </a:pP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Платно всегда при пролонгации договоров IV – V категории по схеме «от премии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прошлого года» (</a:t>
                      </a:r>
                      <a:r>
                        <a:rPr lang="ru-RU" sz="800" b="0" i="0" u="none" strike="noStrike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коэф-т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1,1)</a:t>
                      </a: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endParaRPr lang="ru-RU" sz="8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6550" marT="65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3927" y="93122"/>
            <a:ext cx="9091679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>
              <a:spcBef>
                <a:spcPts val="200"/>
              </a:spcBef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Приложение 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4</a:t>
            </a:r>
            <a:endParaRPr lang="ru-RU" sz="2200" dirty="0">
              <a:solidFill>
                <a:srgbClr val="113388"/>
              </a:solidFill>
              <a:latin typeface="+mj-lt"/>
            </a:endParaRPr>
          </a:p>
          <a:p>
            <a:pPr>
              <a:spcBef>
                <a:spcPts val="200"/>
              </a:spcBef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Сравнение опций обычного КАСКО и 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опции «Выплата без справок»</a:t>
            </a:r>
            <a:endParaRPr lang="ru-RU" sz="2200" dirty="0">
              <a:solidFill>
                <a:srgbClr val="113388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6550" y="6018213"/>
            <a:ext cx="6462713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*КБМ – коэффициент </a:t>
            </a:r>
            <a:r>
              <a:rPr lang="ru-RU" sz="1100" dirty="0" err="1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бонус-малус</a:t>
            </a:r>
            <a:endParaRPr lang="ru-RU" sz="11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49D675-1F11-4213-A3BE-7A0857EFA66E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" name="Freeform 11"/>
          <p:cNvSpPr>
            <a:spLocks/>
          </p:cNvSpPr>
          <p:nvPr/>
        </p:nvSpPr>
        <p:spPr bwMode="auto">
          <a:xfrm>
            <a:off x="468313" y="682625"/>
            <a:ext cx="1838325" cy="1752600"/>
          </a:xfrm>
          <a:custGeom>
            <a:avLst/>
            <a:gdLst>
              <a:gd name="T0" fmla="*/ 3 w 1158"/>
              <a:gd name="T1" fmla="*/ 1104 h 1104"/>
              <a:gd name="T2" fmla="*/ 948 w 1158"/>
              <a:gd name="T3" fmla="*/ 1104 h 1104"/>
              <a:gd name="T4" fmla="*/ 1158 w 1158"/>
              <a:gd name="T5" fmla="*/ 894 h 1104"/>
              <a:gd name="T6" fmla="*/ 1158 w 1158"/>
              <a:gd name="T7" fmla="*/ 0 h 1104"/>
              <a:gd name="T8" fmla="*/ 0 w 1158"/>
              <a:gd name="T9" fmla="*/ 0 h 1104"/>
              <a:gd name="T10" fmla="*/ 3 w 1158"/>
              <a:gd name="T11" fmla="*/ 1104 h 11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58"/>
              <a:gd name="T19" fmla="*/ 0 h 1104"/>
              <a:gd name="T20" fmla="*/ 1158 w 1158"/>
              <a:gd name="T21" fmla="*/ 1104 h 11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58" h="1104">
                <a:moveTo>
                  <a:pt x="3" y="1104"/>
                </a:moveTo>
                <a:lnTo>
                  <a:pt x="948" y="1104"/>
                </a:lnTo>
                <a:lnTo>
                  <a:pt x="1158" y="894"/>
                </a:lnTo>
                <a:lnTo>
                  <a:pt x="1158" y="0"/>
                </a:lnTo>
                <a:lnTo>
                  <a:pt x="0" y="0"/>
                </a:lnTo>
                <a:lnTo>
                  <a:pt x="3" y="11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18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ru-RU" sz="1800" dirty="0">
                <a:solidFill>
                  <a:schemeClr val="bg1"/>
                </a:solidFill>
                <a:latin typeface="+mj-lt"/>
              </a:rPr>
              <a:t>Содержание</a:t>
            </a:r>
          </a:p>
        </p:txBody>
      </p:sp>
      <p:graphicFrame>
        <p:nvGraphicFramePr>
          <p:cNvPr id="8" name="Group 133"/>
          <p:cNvGraphicFramePr>
            <a:graphicFrameLocks noGrp="1"/>
          </p:cNvGraphicFramePr>
          <p:nvPr/>
        </p:nvGraphicFramePr>
        <p:xfrm>
          <a:off x="2591780" y="620688"/>
          <a:ext cx="6196311" cy="5571100"/>
        </p:xfrm>
        <a:graphic>
          <a:graphicData uri="http://schemas.openxmlformats.org/drawingml/2006/table">
            <a:tbl>
              <a:tblPr/>
              <a:tblGrid>
                <a:gridCol w="817850"/>
                <a:gridCol w="5378461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Что мы предлагаем клиентам?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КАСКО </a:t>
                      </a:r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XXL</a:t>
                      </a:r>
                      <a:r>
                        <a:rPr lang="ru-RU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Часть 1 – «Без справок»</a:t>
                      </a:r>
                      <a:endParaRPr lang="en-US" sz="1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КАСКО </a:t>
                      </a:r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XXL</a:t>
                      </a:r>
                      <a:r>
                        <a:rPr lang="ru-RU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Часть 2 – «Сразу в сервис»</a:t>
                      </a:r>
                      <a:endParaRPr lang="en-US" sz="1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Как предложить клиенту «КАСКО </a:t>
                      </a:r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XXL</a:t>
                      </a:r>
                      <a:r>
                        <a:rPr lang="ru-RU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en-US" sz="1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Как оформить договор по акции «КАСКО </a:t>
                      </a:r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XXL</a:t>
                      </a: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»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Что делать в случае ДТП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Процесс урегулирования убытков по акции «КАСКО </a:t>
                      </a:r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XXL</a:t>
                      </a:r>
                      <a:r>
                        <a:rPr lang="ru-RU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de-DE" sz="1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Работа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Автопульта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Контакты</a:t>
                      </a: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Приложение 1.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Европротокол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Приложение 2. Вопросы и ответы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Приложение 3. Что относится к кузовным деталям</a:t>
                      </a: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05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95263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000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Приложение 4. Сравнение обычного КАСКО и опции «Без справок»</a:t>
                      </a:r>
                    </a:p>
                  </a:txBody>
                  <a:tcPr marL="9000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gray">
          <a:xfrm>
            <a:off x="431800" y="333375"/>
            <a:ext cx="7097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Что мы предлагаем клиентам?</a:t>
            </a:r>
            <a:endParaRPr lang="de-DE" sz="2200" dirty="0">
              <a:solidFill>
                <a:srgbClr val="113388"/>
              </a:solidFill>
              <a:latin typeface="+mj-lt"/>
            </a:endParaRPr>
          </a:p>
        </p:txBody>
      </p:sp>
      <p:sp>
        <p:nvSpPr>
          <p:cNvPr id="1843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ru-RU" smtClean="0">
                <a:latin typeface="Arial" charset="0"/>
              </a:rPr>
              <a:t>3</a:t>
            </a:r>
          </a:p>
        </p:txBody>
      </p:sp>
      <p:pic>
        <p:nvPicPr>
          <p:cNvPr id="18438" name="Bild 8" descr="AZ_Logo_RGB.ai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2513" y="6010275"/>
            <a:ext cx="127317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>
            <a:spLocks/>
          </p:cNvSpPr>
          <p:nvPr/>
        </p:nvSpPr>
        <p:spPr bwMode="auto">
          <a:xfrm>
            <a:off x="336550" y="1041426"/>
            <a:ext cx="3686174" cy="3289424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 sz="3200" dirty="0" smtClean="0">
              <a:solidFill>
                <a:schemeClr val="bg1"/>
              </a:solidFill>
              <a:latin typeface="+mn-lt"/>
            </a:endParaRPr>
          </a:p>
          <a:p>
            <a:r>
              <a:rPr lang="ru-RU" sz="3200" dirty="0" smtClean="0">
                <a:solidFill>
                  <a:schemeClr val="bg1"/>
                </a:solidFill>
                <a:latin typeface="+mn-lt"/>
              </a:rPr>
              <a:t>КАСКО </a:t>
            </a:r>
            <a:r>
              <a:rPr lang="en-US" sz="3200" dirty="0" smtClean="0">
                <a:solidFill>
                  <a:schemeClr val="bg1"/>
                </a:solidFill>
                <a:latin typeface="+mn-lt"/>
              </a:rPr>
              <a:t>XXL</a:t>
            </a:r>
            <a:endParaRPr lang="ru-RU" sz="3200" dirty="0" smtClean="0">
              <a:solidFill>
                <a:schemeClr val="bg1"/>
              </a:solidFill>
              <a:latin typeface="+mn-lt"/>
            </a:endParaRPr>
          </a:p>
          <a:p>
            <a:endParaRPr lang="ru-RU" sz="1800" dirty="0" smtClean="0">
              <a:solidFill>
                <a:schemeClr val="bg1"/>
              </a:solidFill>
              <a:latin typeface="+mn-lt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Без справок</a:t>
            </a:r>
          </a:p>
          <a:p>
            <a:r>
              <a:rPr lang="ru-RU" sz="1100" dirty="0" smtClean="0">
                <a:solidFill>
                  <a:schemeClr val="bg1"/>
                </a:solidFill>
                <a:latin typeface="+mn-lt"/>
              </a:rPr>
              <a:t>НЕОГРАНИЧЕННО ПО СУММЕ ВЫПЛАТЫ И КОЛИЧЕСТВУ ОБРАЩЕНИЙ</a:t>
            </a:r>
          </a:p>
          <a:p>
            <a:pPr marL="180975" indent="-180975"/>
            <a:endParaRPr lang="ru-RU" sz="900" dirty="0" smtClean="0">
              <a:solidFill>
                <a:schemeClr val="bg1"/>
              </a:solidFill>
              <a:latin typeface="+mn-lt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Сразу в сервис</a:t>
            </a:r>
          </a:p>
        </p:txBody>
      </p:sp>
      <p:pic>
        <p:nvPicPr>
          <p:cNvPr id="1026" name="Picture 2" descr="P:\Департамент маркетинга\РАЗВИТИЕ ПРОДУКТОВ\КАРТИНКИ\машины\86d9a36136ca44910833490875cadfd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59344" y="1041426"/>
            <a:ext cx="4238625" cy="4286250"/>
          </a:xfrm>
          <a:prstGeom prst="rect">
            <a:avLst/>
          </a:prstGeom>
          <a:noFill/>
        </p:spPr>
      </p:pic>
      <p:sp>
        <p:nvSpPr>
          <p:cNvPr id="10" name="Прямоугольник 24"/>
          <p:cNvSpPr>
            <a:spLocks noChangeArrowheads="1"/>
          </p:cNvSpPr>
          <p:nvPr/>
        </p:nvSpPr>
        <p:spPr bwMode="auto">
          <a:xfrm>
            <a:off x="431800" y="3843647"/>
            <a:ext cx="2297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2075" indent="-4763">
              <a:spcAft>
                <a:spcPts val="0"/>
              </a:spcAft>
              <a:tabLst>
                <a:tab pos="88900" algn="l"/>
              </a:tabLst>
            </a:pPr>
            <a:r>
              <a:rPr lang="ru-RU" sz="1200" b="1" dirty="0">
                <a:solidFill>
                  <a:schemeClr val="bg1"/>
                </a:solidFill>
                <a:latin typeface="Arial" charset="0"/>
              </a:rPr>
              <a:t>Срок проведения акции</a:t>
            </a:r>
            <a:r>
              <a:rPr lang="ru-RU" sz="1200" b="1" dirty="0" smtClean="0">
                <a:solidFill>
                  <a:schemeClr val="bg1"/>
                </a:solidFill>
                <a:latin typeface="Arial" charset="0"/>
              </a:rPr>
              <a:t>: </a:t>
            </a:r>
            <a:endParaRPr lang="ru-RU" sz="1200" b="1" dirty="0">
              <a:solidFill>
                <a:schemeClr val="bg1"/>
              </a:solidFill>
              <a:latin typeface="Arial" charset="0"/>
            </a:endParaRPr>
          </a:p>
          <a:p>
            <a:pPr marL="92075" indent="-4763">
              <a:spcAft>
                <a:spcPts val="0"/>
              </a:spcAft>
              <a:tabLst>
                <a:tab pos="88900" algn="l"/>
              </a:tabLst>
            </a:pPr>
            <a:r>
              <a:rPr lang="ru-RU" sz="1200" dirty="0">
                <a:solidFill>
                  <a:schemeClr val="bg1"/>
                </a:solidFill>
                <a:latin typeface="Arial" charset="0"/>
              </a:rPr>
              <a:t>с </a:t>
            </a:r>
            <a:r>
              <a:rPr lang="ru-RU" sz="1200" dirty="0" smtClean="0">
                <a:solidFill>
                  <a:schemeClr val="bg1"/>
                </a:solidFill>
                <a:latin typeface="Arial" charset="0"/>
              </a:rPr>
              <a:t>01.04.2013 </a:t>
            </a:r>
            <a:r>
              <a:rPr lang="ru-RU" sz="1200" dirty="0">
                <a:solidFill>
                  <a:schemeClr val="bg1"/>
                </a:solidFill>
                <a:latin typeface="Arial" charset="0"/>
              </a:rPr>
              <a:t>по </a:t>
            </a:r>
            <a:r>
              <a:rPr lang="ru-RU" sz="1200" dirty="0" smtClean="0">
                <a:solidFill>
                  <a:schemeClr val="bg1"/>
                </a:solidFill>
                <a:latin typeface="Arial" charset="0"/>
              </a:rPr>
              <a:t>30.06.2013</a:t>
            </a:r>
            <a:endParaRPr lang="en-US" sz="12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4"/>
          <p:cNvSpPr>
            <a:spLocks noChangeArrowheads="1"/>
          </p:cNvSpPr>
          <p:nvPr/>
        </p:nvSpPr>
        <p:spPr bwMode="gray">
          <a:xfrm>
            <a:off x="358775" y="252413"/>
            <a:ext cx="7731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«КАСКО </a:t>
            </a:r>
            <a:r>
              <a:rPr lang="en-US" sz="2200" dirty="0" smtClean="0">
                <a:solidFill>
                  <a:srgbClr val="113388"/>
                </a:solidFill>
                <a:latin typeface="+mj-lt"/>
              </a:rPr>
              <a:t>XXL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». Часть 1 – «Без справок»</a:t>
            </a:r>
            <a:endParaRPr lang="de-DE" sz="2200" u="sng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12791" y="2145141"/>
            <a:ext cx="533091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13388"/>
                </a:solidFill>
                <a:latin typeface="Arial"/>
              </a:rPr>
              <a:t>Обязательные условия </a:t>
            </a:r>
            <a:r>
              <a:rPr lang="ru-RU" sz="1200" b="1" dirty="0" smtClean="0">
                <a:solidFill>
                  <a:srgbClr val="113388"/>
                </a:solidFill>
                <a:latin typeface="Arial"/>
              </a:rPr>
              <a:t>для урегулирования без справок</a:t>
            </a:r>
            <a:r>
              <a:rPr lang="en-US" sz="1200" b="1" dirty="0" smtClean="0">
                <a:solidFill>
                  <a:srgbClr val="113388"/>
                </a:solidFill>
                <a:latin typeface="Arial"/>
              </a:rPr>
              <a:t>: </a:t>
            </a:r>
            <a:r>
              <a:rPr lang="en-US" sz="1200" b="1" dirty="0">
                <a:solidFill>
                  <a:srgbClr val="113388"/>
                </a:solidFill>
                <a:latin typeface="Arial"/>
              </a:rPr>
              <a:t> </a:t>
            </a:r>
            <a:endParaRPr lang="ru-RU" sz="1200" b="1" dirty="0">
              <a:solidFill>
                <a:srgbClr val="113388"/>
              </a:solidFill>
              <a:latin typeface="Arial"/>
            </a:endParaRPr>
          </a:p>
          <a:p>
            <a:pPr>
              <a:spcAft>
                <a:spcPts val="0"/>
              </a:spcAft>
              <a:defRPr/>
            </a:pPr>
            <a:endParaRPr lang="ru-RU" sz="1200" b="1" dirty="0">
              <a:solidFill>
                <a:srgbClr val="113388"/>
              </a:solidFill>
              <a:latin typeface="Arial"/>
            </a:endParaRP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первое действие Страхователя на месте </a:t>
            </a:r>
            <a:r>
              <a:rPr lang="ru-RU" sz="1200" b="1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страхового события* </a:t>
            </a: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- звонок в страховую компанию</a:t>
            </a: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в </a:t>
            </a:r>
            <a:r>
              <a:rPr lang="ru-RU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страховом событии  </a:t>
            </a: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участвуют не более 2-х автомобилей</a:t>
            </a:r>
            <a:endParaRPr lang="en-US" sz="1200" dirty="0">
              <a:solidFill>
                <a:srgbClr val="000000">
                  <a:lumMod val="65000"/>
                  <a:lumOff val="35000"/>
                </a:srgbClr>
              </a:solidFill>
              <a:latin typeface="Arial"/>
            </a:endParaRP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повреждения сопряженных кузовных деталей авто (в том числе скрытые повреждения) получены в рамках одного страхового события </a:t>
            </a: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после </a:t>
            </a:r>
            <a:r>
              <a:rPr lang="ru-RU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страхового события </a:t>
            </a: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автомобиль может передвигаться своим ходом</a:t>
            </a: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в </a:t>
            </a:r>
            <a:r>
              <a:rPr lang="ru-RU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страховом событии </a:t>
            </a: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не нанесен вред жизни и здоровью</a:t>
            </a: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корректно заполнен </a:t>
            </a:r>
            <a:r>
              <a:rPr lang="ru-RU" sz="1200" dirty="0" err="1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Европротокол</a:t>
            </a: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 (извещение о ДТП) в случае 2-х участников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219140" y="909569"/>
            <a:ext cx="51784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13388"/>
                </a:solidFill>
                <a:latin typeface="Arial"/>
              </a:rPr>
              <a:t>Справки </a:t>
            </a:r>
            <a:r>
              <a:rPr lang="ru-RU" sz="1200" b="1" dirty="0" smtClean="0">
                <a:solidFill>
                  <a:srgbClr val="113388"/>
                </a:solidFill>
                <a:latin typeface="Arial"/>
              </a:rPr>
              <a:t>не </a:t>
            </a:r>
            <a:r>
              <a:rPr lang="ru-RU" sz="1200" b="1" dirty="0">
                <a:solidFill>
                  <a:srgbClr val="113388"/>
                </a:solidFill>
                <a:latin typeface="Arial"/>
              </a:rPr>
              <a:t>нужны:</a:t>
            </a:r>
          </a:p>
          <a:p>
            <a:pPr>
              <a:spcAft>
                <a:spcPts val="0"/>
              </a:spcAft>
              <a:defRPr/>
            </a:pPr>
            <a:endParaRPr lang="ru-RU" sz="1200" b="1" dirty="0">
              <a:solidFill>
                <a:srgbClr val="113388"/>
              </a:solidFill>
              <a:latin typeface="Arial"/>
            </a:endParaRP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для  легковых автомобилей не старше 3-х лет включительно</a:t>
            </a: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для договоров, заключенных в период действия акции по риску «Ущерб»</a:t>
            </a:r>
          </a:p>
        </p:txBody>
      </p:sp>
      <p:pic>
        <p:nvPicPr>
          <p:cNvPr id="19462" name="Picture 19" descr="C:\Documents and Settings\tretiyakovaoa\Local Settings\Temporary Internet Files\Content.Outlook\U7MBT10V\для-презентации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952" y="954042"/>
            <a:ext cx="936625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21" descr="C:\Documents and Settings\tretiyakovaoa\Local Settings\Temporary Internet Files\Content.Outlook\U7MBT10V\для-презентации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440" y="2126728"/>
            <a:ext cx="9366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526CAC-2EF2-4564-94B1-E149AEA2D8B0}" type="slidenum">
              <a:rPr lang="ru-RU" smtClean="0"/>
              <a:pPr/>
              <a:t>4</a:t>
            </a:fld>
            <a:endParaRPr lang="ru-RU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212791" y="4526889"/>
            <a:ext cx="518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13388"/>
                </a:solidFill>
                <a:latin typeface="Arial"/>
              </a:rPr>
              <a:t>Ограничения по акции</a:t>
            </a:r>
            <a:r>
              <a:rPr lang="en-US" sz="1200" b="1" dirty="0">
                <a:solidFill>
                  <a:srgbClr val="113388"/>
                </a:solidFill>
                <a:latin typeface="Arial"/>
              </a:rPr>
              <a:t>:</a:t>
            </a:r>
            <a:endParaRPr lang="ru-RU" sz="1200" b="1" dirty="0">
              <a:solidFill>
                <a:srgbClr val="113388"/>
              </a:solidFill>
              <a:latin typeface="Arial"/>
            </a:endParaRPr>
          </a:p>
          <a:p>
            <a:pPr indent="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Стоимость автомобиля, стаж и возраст водителя значения не имеют</a:t>
            </a:r>
          </a:p>
          <a:p>
            <a:pPr indent="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Обязателен предстраховой осмотр ТС (кроме новых автомобилей без пробега, страхуемых в автосалоне)</a:t>
            </a:r>
          </a:p>
          <a:p>
            <a:pPr indent="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При заключении нового договора, к пакету «Базовый» необходимо применить коэффициент 1,2 по риску «Ущерб», в остальных пакетах по новым договорам эта опция бесплатна.</a:t>
            </a:r>
            <a:r>
              <a:rPr lang="en-US" sz="1200" b="1" dirty="0">
                <a:solidFill>
                  <a:srgbClr val="113388"/>
                </a:solidFill>
                <a:latin typeface="Arial"/>
              </a:rPr>
              <a:t> </a:t>
            </a:r>
            <a:endParaRPr lang="ru-RU" sz="1200" b="1" dirty="0">
              <a:solidFill>
                <a:srgbClr val="113388"/>
              </a:solidFill>
              <a:latin typeface="Arial"/>
            </a:endParaRPr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299977" y="4636427"/>
            <a:ext cx="766763" cy="755650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9469" name="Picture 11" descr="C:\Documents and Settings\ShtyrbulEY\Рабочий стол\Картинки\alert-128x12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540" y="4783904"/>
            <a:ext cx="3651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reeform 7"/>
          <p:cNvSpPr>
            <a:spLocks/>
          </p:cNvSpPr>
          <p:nvPr/>
        </p:nvSpPr>
        <p:spPr bwMode="auto">
          <a:xfrm>
            <a:off x="6543702" y="1016732"/>
            <a:ext cx="2373345" cy="2362194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marL="180975" indent="-180975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Опция «Без справок» Вам знакома – это продукт осенней кампании</a:t>
            </a:r>
          </a:p>
          <a:p>
            <a:pPr marL="180975" indent="-180975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bg1"/>
                </a:solidFill>
                <a:latin typeface="+mj-lt"/>
              </a:rPr>
              <a:t>Запрещено </a:t>
            </a:r>
            <a:r>
              <a:rPr lang="ru-RU" sz="1400" dirty="0">
                <a:solidFill>
                  <a:schemeClr val="bg1"/>
                </a:solidFill>
                <a:latin typeface="+mj-lt"/>
              </a:rPr>
              <a:t>подключение </a:t>
            </a:r>
            <a:r>
              <a:rPr lang="ru-RU" sz="1400" dirty="0" smtClean="0">
                <a:solidFill>
                  <a:schemeClr val="bg1"/>
                </a:solidFill>
                <a:latin typeface="+mj-lt"/>
              </a:rPr>
              <a:t>условий «КАСКО 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XXL</a:t>
            </a:r>
            <a:r>
              <a:rPr lang="ru-RU" sz="1400" dirty="0" smtClean="0">
                <a:solidFill>
                  <a:schemeClr val="bg1"/>
                </a:solidFill>
                <a:latin typeface="+mj-lt"/>
              </a:rPr>
              <a:t>» </a:t>
            </a:r>
            <a:r>
              <a:rPr lang="ru-RU" sz="1400" dirty="0">
                <a:solidFill>
                  <a:schemeClr val="bg1"/>
                </a:solidFill>
                <a:latin typeface="+mj-lt"/>
              </a:rPr>
              <a:t>к действующему договору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8775" y="6453336"/>
            <a:ext cx="6805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Aft>
                <a:spcPts val="0"/>
              </a:spcAft>
              <a:defRPr/>
            </a:pPr>
            <a:r>
              <a:rPr lang="ru-RU" sz="10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* Страховое событие: ДТП, ПДТЛ, стихийные бедствия, падение дерева, падение снега и сосулек с крыш и т.д.</a:t>
            </a:r>
            <a:endParaRPr lang="ru-RU" sz="1000" dirty="0">
              <a:solidFill>
                <a:srgbClr val="000000">
                  <a:lumMod val="65000"/>
                  <a:lumOff val="35000"/>
                </a:srgbClr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555570" y="1420785"/>
            <a:ext cx="8136000" cy="4468195"/>
          </a:xfrm>
          <a:prstGeom prst="rect">
            <a:avLst/>
          </a:prstGeom>
          <a:noFill/>
          <a:ln>
            <a:solidFill>
              <a:srgbClr val="023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375756" y="2068858"/>
            <a:ext cx="1260140" cy="3820122"/>
          </a:xfrm>
          <a:prstGeom prst="rect">
            <a:avLst/>
          </a:prstGeom>
          <a:solidFill>
            <a:srgbClr val="CFD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gray">
          <a:xfrm>
            <a:off x="358775" y="288882"/>
            <a:ext cx="77311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«Без справок». Сравнение с конкурентами</a:t>
            </a:r>
            <a:endParaRPr lang="de-DE" sz="2200" u="sng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9465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526CAC-2EF2-4564-94B1-E149AEA2D8B0}" type="slidenum">
              <a:rPr lang="ru-RU" smtClean="0"/>
              <a:pPr/>
              <a:t>5</a:t>
            </a:fld>
            <a:endParaRPr lang="ru-RU" dirty="0" smtClean="0"/>
          </a:p>
        </p:txBody>
      </p:sp>
      <p:graphicFrame>
        <p:nvGraphicFramePr>
          <p:cNvPr id="13" name="Group 498"/>
          <p:cNvGraphicFramePr>
            <a:graphicFrameLocks noGrp="1"/>
          </p:cNvGraphicFramePr>
          <p:nvPr/>
        </p:nvGraphicFramePr>
        <p:xfrm>
          <a:off x="575556" y="2068858"/>
          <a:ext cx="8100899" cy="3799516"/>
        </p:xfrm>
        <a:graphic>
          <a:graphicData uri="http://schemas.openxmlformats.org/drawingml/2006/table">
            <a:tbl>
              <a:tblPr/>
              <a:tblGrid>
                <a:gridCol w="1800200"/>
                <a:gridCol w="1275141"/>
                <a:gridCol w="1286233"/>
                <a:gridCol w="1189042"/>
                <a:gridCol w="1293842"/>
                <a:gridCol w="1256441"/>
              </a:tblGrid>
              <a:tr h="6616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Наличие повышающего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коэффициента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0" marR="72000" marT="18000" marB="18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9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Премиальный - нет</a:t>
                      </a:r>
                    </a:p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9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Расширенный - нет</a:t>
                      </a:r>
                    </a:p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9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Базовый – 1,2 к Ущербу</a:t>
                      </a:r>
                      <a:endParaRPr lang="ru-RU" sz="9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1338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Для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всех ТС≈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Для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всех ТС≈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</a:tr>
              <a:tr h="104075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Ограничения по количеству деталей </a:t>
                      </a:r>
                    </a:p>
                  </a:txBody>
                  <a:tcPr marL="108000" marR="0" marT="18000" marB="18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F98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По количеству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– нет</a:t>
                      </a:r>
                    </a:p>
                    <a:p>
                      <a:pPr marL="85725" marR="0" indent="-857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9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Условие – сопряженные детали</a:t>
                      </a:r>
                      <a:endParaRPr lang="ru-RU" sz="9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1338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Только лакокрасочное покрытие  (ЛКП) одно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й детали. </a:t>
                      </a:r>
                    </a:p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Количество обращений не ограничено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деталь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из ограниченного перечня 2 раза в год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При ДТП: 1 любая деталь 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раза в год</a:t>
                      </a:r>
                    </a:p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Без второго участника: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до 50% стоимости машины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Нет ограничений в пределах лимита 100 000 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</a:tr>
              <a:tr h="67699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Нет ограничений по сумме выплаты</a:t>
                      </a:r>
                    </a:p>
                  </a:txBody>
                  <a:tcPr marL="108000" marR="0" marT="18000" marB="18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F98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Ограничений нет (только в пределах страховой суммы)</a:t>
                      </a:r>
                      <a:endParaRPr lang="ru-RU" sz="1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1338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Ограничений нет (только в пределах страховой суммы)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Ограничений нет (только в пределах страховой суммы)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Ограничений нет (только в пределах страховой суммы)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До 100 000 рублей при ДТП и наезде на препятствие</a:t>
                      </a:r>
                    </a:p>
                    <a:p>
                      <a:pPr marL="85725" indent="-85725" algn="l" fontAlgn="ctr">
                        <a:buFont typeface="Arial" pitchFamily="34" charset="0"/>
                        <a:buChar char="•"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При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ПДТЛ без лимита справки не нужны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</a:tr>
              <a:tr h="5777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Покрываются скрытые повреждения</a:t>
                      </a:r>
                    </a:p>
                  </a:txBody>
                  <a:tcPr marL="108000" marR="0" marT="18000" marB="18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F98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1338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13388">
                        <a:alpha val="10000"/>
                      </a:srgbClr>
                    </a:solidFill>
                  </a:tcPr>
                </a:tc>
              </a:tr>
              <a:tr h="84241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Без справок при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ПДТЛ, наезде (т.е. случаи без второго участника)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0" marR="0" marT="18000" marB="18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F98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    </a:t>
                      </a:r>
                      <a:r>
                        <a:rPr lang="ru-RU" sz="1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Справки не 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нужны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Премиум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-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ЛКП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одной детали, </a:t>
                      </a:r>
                    </a:p>
                    <a:p>
                      <a:pPr marL="85725" marR="0" indent="-857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Платинум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-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2 любые детали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Справки не нужны, 1 деталь из ограниченного перечня за год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50% от стоимости ТС при случае без второго участника, кол-во деталей не ограничено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  <a:alpha val="2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13388">
                        <a:alpha val="1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4"/>
          <p:cNvSpPr>
            <a:spLocks noChangeArrowheads="1"/>
          </p:cNvSpPr>
          <p:nvPr/>
        </p:nvSpPr>
        <p:spPr bwMode="gray">
          <a:xfrm>
            <a:off x="755576" y="1699526"/>
            <a:ext cx="122413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1600" dirty="0" smtClean="0">
                <a:solidFill>
                  <a:srgbClr val="113388"/>
                </a:solidFill>
                <a:latin typeface="+mn-lt"/>
              </a:rPr>
              <a:t>Условия</a:t>
            </a:r>
            <a:endParaRPr lang="de-DE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gray">
          <a:xfrm>
            <a:off x="2375756" y="1744822"/>
            <a:ext cx="122413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600" dirty="0" smtClean="0">
                <a:solidFill>
                  <a:srgbClr val="023F98"/>
                </a:solidFill>
                <a:latin typeface="+mn-lt"/>
              </a:rPr>
              <a:t>Allianz</a:t>
            </a:r>
            <a:endParaRPr lang="de-DE" sz="1600" dirty="0">
              <a:solidFill>
                <a:srgbClr val="023F98"/>
              </a:solidFill>
              <a:latin typeface="+mn-lt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gray">
          <a:xfrm>
            <a:off x="3635896" y="1822637"/>
            <a:ext cx="122413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1600" dirty="0" err="1" smtClean="0">
                <a:solidFill>
                  <a:srgbClr val="113388"/>
                </a:solidFill>
                <a:latin typeface="+mn-lt"/>
              </a:rPr>
              <a:t>Ингос</a:t>
            </a:r>
            <a:endParaRPr lang="ru-RU" sz="1600" dirty="0" smtClean="0">
              <a:solidFill>
                <a:srgbClr val="113388"/>
              </a:solidFill>
              <a:latin typeface="+mn-lt"/>
            </a:endParaRPr>
          </a:p>
        </p:txBody>
      </p:sp>
      <p:sp>
        <p:nvSpPr>
          <p:cNvPr id="18" name="5-конечная звезда 17"/>
          <p:cNvSpPr/>
          <p:nvPr/>
        </p:nvSpPr>
        <p:spPr>
          <a:xfrm>
            <a:off x="3311860" y="3437010"/>
            <a:ext cx="216024" cy="216024"/>
          </a:xfrm>
          <a:prstGeom prst="star5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0" name="5-конечная звезда 19"/>
          <p:cNvSpPr/>
          <p:nvPr/>
        </p:nvSpPr>
        <p:spPr>
          <a:xfrm>
            <a:off x="3311860" y="3113992"/>
            <a:ext cx="216024" cy="216024"/>
          </a:xfrm>
          <a:prstGeom prst="star5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3311860" y="4553134"/>
            <a:ext cx="216024" cy="216024"/>
          </a:xfrm>
          <a:prstGeom prst="star5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2" name="5-конечная звезда 21"/>
          <p:cNvSpPr/>
          <p:nvPr/>
        </p:nvSpPr>
        <p:spPr>
          <a:xfrm>
            <a:off x="8296326" y="2104862"/>
            <a:ext cx="216024" cy="216024"/>
          </a:xfrm>
          <a:prstGeom prst="star5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gray">
          <a:xfrm>
            <a:off x="4860032" y="1571189"/>
            <a:ext cx="1224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1500" dirty="0" smtClean="0">
                <a:solidFill>
                  <a:srgbClr val="113388"/>
                </a:solidFill>
                <a:latin typeface="+mj-lt"/>
              </a:rPr>
              <a:t>Согласие,   Ё-полис</a:t>
            </a:r>
            <a:endParaRPr lang="de-DE" sz="15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gray">
          <a:xfrm>
            <a:off x="6048164" y="1571189"/>
            <a:ext cx="1224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1500" dirty="0" smtClean="0">
                <a:solidFill>
                  <a:srgbClr val="113388"/>
                </a:solidFill>
                <a:latin typeface="+mj-lt"/>
              </a:rPr>
              <a:t>Альфа, Все Включено</a:t>
            </a:r>
            <a:endParaRPr lang="de-DE" sz="15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gray">
          <a:xfrm>
            <a:off x="7020272" y="1564802"/>
            <a:ext cx="1800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113388"/>
                </a:solidFill>
                <a:latin typeface="+mj-lt"/>
              </a:rPr>
              <a:t>Intouch</a:t>
            </a:r>
            <a:r>
              <a:rPr lang="ru-RU" sz="1600" dirty="0" smtClean="0">
                <a:solidFill>
                  <a:srgbClr val="113388"/>
                </a:solidFill>
                <a:latin typeface="+mj-lt"/>
              </a:rPr>
              <a:t>**,</a:t>
            </a:r>
          </a:p>
          <a:p>
            <a:pPr algn="ctr"/>
            <a:r>
              <a:rPr lang="ru-RU" sz="1600" dirty="0" err="1" smtClean="0">
                <a:solidFill>
                  <a:srgbClr val="113388"/>
                </a:solidFill>
                <a:latin typeface="+mj-lt"/>
              </a:rPr>
              <a:t>Стандарт.каско</a:t>
            </a:r>
            <a:endParaRPr lang="de-DE" sz="1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5557" y="800064"/>
            <a:ext cx="8100897" cy="620721"/>
          </a:xfrm>
          <a:prstGeom prst="rect">
            <a:avLst/>
          </a:prstGeom>
          <a:ln w="222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23F98"/>
                </a:solidFill>
                <a:latin typeface="+mj-lt"/>
              </a:rPr>
              <a:t>Предложение Allianz по выплатам без справок значительно лучше </a:t>
            </a:r>
            <a:r>
              <a:rPr lang="ru-RU" sz="1400" dirty="0" err="1" smtClean="0">
                <a:solidFill>
                  <a:srgbClr val="023F98"/>
                </a:solidFill>
                <a:latin typeface="+mj-lt"/>
              </a:rPr>
              <a:t>Ингоса</a:t>
            </a:r>
            <a:r>
              <a:rPr lang="ru-RU" sz="1400" dirty="0" smtClean="0">
                <a:solidFill>
                  <a:srgbClr val="023F98"/>
                </a:solidFill>
                <a:latin typeface="+mj-lt"/>
              </a:rPr>
              <a:t>, Согласия, Альфы</a:t>
            </a:r>
            <a:r>
              <a:rPr lang="en-US" sz="1400" dirty="0" smtClean="0">
                <a:solidFill>
                  <a:srgbClr val="023F98"/>
                </a:solidFill>
                <a:latin typeface="+mj-lt"/>
              </a:rPr>
              <a:t>, </a:t>
            </a:r>
            <a:r>
              <a:rPr lang="en-US" sz="1400" dirty="0" err="1" smtClean="0">
                <a:solidFill>
                  <a:srgbClr val="023F98"/>
                </a:solidFill>
                <a:latin typeface="+mj-lt"/>
              </a:rPr>
              <a:t>Intouch</a:t>
            </a:r>
            <a:endParaRPr lang="ru-RU" sz="1400" dirty="0">
              <a:solidFill>
                <a:srgbClr val="023F98"/>
              </a:solidFill>
            </a:endParaRPr>
          </a:p>
        </p:txBody>
      </p:sp>
      <p:sp>
        <p:nvSpPr>
          <p:cNvPr id="26" name="5-конечная звезда 25"/>
          <p:cNvSpPr/>
          <p:nvPr/>
        </p:nvSpPr>
        <p:spPr>
          <a:xfrm>
            <a:off x="4644008" y="2104862"/>
            <a:ext cx="216024" cy="216024"/>
          </a:xfrm>
          <a:prstGeom prst="star5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7" name="5-конечная звезда 26"/>
          <p:cNvSpPr/>
          <p:nvPr/>
        </p:nvSpPr>
        <p:spPr>
          <a:xfrm>
            <a:off x="3311860" y="5049181"/>
            <a:ext cx="216024" cy="216024"/>
          </a:xfrm>
          <a:prstGeom prst="star5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4" name="5-конечная звезда 33"/>
          <p:cNvSpPr/>
          <p:nvPr/>
        </p:nvSpPr>
        <p:spPr>
          <a:xfrm>
            <a:off x="7056276" y="4489510"/>
            <a:ext cx="216024" cy="216024"/>
          </a:xfrm>
          <a:prstGeom prst="star5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F0C0A0-1B49-4E78-8D7C-36472A565F79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gray">
          <a:xfrm>
            <a:off x="358775" y="252413"/>
            <a:ext cx="7731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«КАСКО </a:t>
            </a:r>
            <a:r>
              <a:rPr lang="en-US" sz="2200" dirty="0" smtClean="0">
                <a:solidFill>
                  <a:srgbClr val="113388"/>
                </a:solidFill>
                <a:latin typeface="+mj-lt"/>
              </a:rPr>
              <a:t>XXL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». Часть 2 – «Сразу в сервис»</a:t>
            </a:r>
            <a:endParaRPr lang="de-DE" sz="2200" u="sng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263466" y="1030265"/>
            <a:ext cx="766763" cy="755650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1" name="Picture 3" descr="P:\Департамент маркетинга\РАЗВИТИЕ ПРОДУКТОВ\КАРТИНКИ\tools-hammer-spanner_17-8291716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289" y="1099871"/>
            <a:ext cx="612000" cy="612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103265" y="982629"/>
            <a:ext cx="6134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113388"/>
                </a:solidFill>
                <a:latin typeface="Arial"/>
              </a:rPr>
              <a:t>С места ДТП Вы можете ехать сразу в сервис на точки удаленного урегулирования:</a:t>
            </a:r>
            <a:endParaRPr lang="ru-RU" sz="1200" b="1" dirty="0">
              <a:solidFill>
                <a:srgbClr val="113388"/>
              </a:solidFill>
              <a:latin typeface="Arial"/>
            </a:endParaRPr>
          </a:p>
          <a:p>
            <a:pPr>
              <a:spcAft>
                <a:spcPts val="0"/>
              </a:spcAft>
              <a:defRPr/>
            </a:pPr>
            <a:endParaRPr lang="ru-RU" sz="1200" b="1" dirty="0">
              <a:solidFill>
                <a:srgbClr val="113388"/>
              </a:solidFill>
              <a:latin typeface="Arial"/>
            </a:endParaRP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Для осмотра поврежденного автомобиля и дальнейшего урегулирования</a:t>
            </a:r>
            <a:endParaRPr lang="ru-RU" sz="1200" dirty="0">
              <a:solidFill>
                <a:srgbClr val="000000">
                  <a:lumMod val="65000"/>
                  <a:lumOff val="35000"/>
                </a:srgbClr>
              </a:solidFill>
              <a:latin typeface="Arial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73324" y="3209922"/>
            <a:ext cx="3724267" cy="401643"/>
          </a:xfrm>
          <a:prstGeom prst="round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1600" dirty="0" smtClean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Как это работает?</a:t>
            </a:r>
            <a:endParaRPr lang="ru-RU" sz="1600" dirty="0">
              <a:solidFill>
                <a:schemeClr val="bg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99977" y="3867156"/>
            <a:ext cx="3724267" cy="40164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23F98"/>
                </a:solidFill>
              </a:rPr>
              <a:t>Случай попадает под опцию «Без справок»</a:t>
            </a:r>
            <a:endParaRPr lang="ru-RU" sz="1200" dirty="0">
              <a:solidFill>
                <a:srgbClr val="023F98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083241" y="3867156"/>
            <a:ext cx="3724267" cy="40164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23F98"/>
                </a:solidFill>
              </a:rPr>
              <a:t>Случай не попадает под опцию «Без справок»</a:t>
            </a:r>
            <a:endParaRPr lang="ru-RU" sz="1200" dirty="0">
              <a:solidFill>
                <a:srgbClr val="023F98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99977" y="4421199"/>
            <a:ext cx="3724267" cy="1490685"/>
          </a:xfrm>
          <a:prstGeom prst="roundRect">
            <a:avLst/>
          </a:prstGeom>
          <a:ln>
            <a:solidFill>
              <a:srgbClr val="6699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Клиент звонит в </a:t>
            </a:r>
            <a:r>
              <a:rPr lang="en-US" sz="1000" dirty="0" smtClean="0">
                <a:solidFill>
                  <a:srgbClr val="023F98"/>
                </a:solidFill>
              </a:rPr>
              <a:t>Allianz</a:t>
            </a:r>
            <a:endParaRPr lang="ru-RU" sz="1000" dirty="0" smtClean="0">
              <a:solidFill>
                <a:srgbClr val="023F98"/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Оператор предлагает ему СТОА в зависимости от условий полиса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Клиент едет в сервис, предъявляет машину для осмотра и проходит процесс урегулирования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В течение короткого времени Альянс высылает решение о ремонте клиенту и СТОА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83241" y="4414851"/>
            <a:ext cx="3724267" cy="1497033"/>
          </a:xfrm>
          <a:prstGeom prst="roundRect">
            <a:avLst/>
          </a:prstGeom>
          <a:ln>
            <a:solidFill>
              <a:srgbClr val="6699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Необходима справка о ДТП (выдается на месте события сотрудником ГИБДД)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Клиент звонит в </a:t>
            </a:r>
            <a:r>
              <a:rPr lang="en-US" sz="1000" dirty="0" smtClean="0">
                <a:solidFill>
                  <a:srgbClr val="023F98"/>
                </a:solidFill>
              </a:rPr>
              <a:t>Allianz</a:t>
            </a:r>
            <a:endParaRPr lang="ru-RU" sz="1000" dirty="0" smtClean="0">
              <a:solidFill>
                <a:srgbClr val="023F98"/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Оператор предлагает ему СТОА в зависимости от условий полиса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Клиент едет в сервис, предъявляет машину для осмотра и проходит процесс урегулирования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dirty="0" smtClean="0">
                <a:solidFill>
                  <a:srgbClr val="023F98"/>
                </a:solidFill>
              </a:rPr>
              <a:t>В течение короткого времени Альянс высылает решение о ремонте клиенту и СТОА</a:t>
            </a:r>
          </a:p>
        </p:txBody>
      </p:sp>
      <p:pic>
        <p:nvPicPr>
          <p:cNvPr id="30" name="Picture 21" descr="C:\Documents and Settings\tretiyakovaoa\Local Settings\Temporary Internet Files\Content.Outlook\U7MBT10V\для-презентации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440" y="1931967"/>
            <a:ext cx="9366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Прямоугольник 30"/>
          <p:cNvSpPr/>
          <p:nvPr/>
        </p:nvSpPr>
        <p:spPr>
          <a:xfrm>
            <a:off x="1103265" y="1895454"/>
            <a:ext cx="79248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113388"/>
                </a:solidFill>
                <a:latin typeface="Arial"/>
              </a:rPr>
              <a:t>Обязательные условия:</a:t>
            </a:r>
            <a:endParaRPr lang="ru-RU" sz="1200" b="1" dirty="0">
              <a:solidFill>
                <a:srgbClr val="113388"/>
              </a:solidFill>
              <a:latin typeface="Arial"/>
            </a:endParaRPr>
          </a:p>
          <a:p>
            <a:pPr>
              <a:spcAft>
                <a:spcPts val="0"/>
              </a:spcAft>
              <a:defRPr/>
            </a:pPr>
            <a:endParaRPr lang="ru-RU" sz="1200" b="1" dirty="0">
              <a:solidFill>
                <a:srgbClr val="113388"/>
              </a:solidFill>
              <a:latin typeface="Arial"/>
            </a:endParaRP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Наличие у клиента оригинала страхового полиса и ДС для предъявления на СТОА</a:t>
            </a: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Если ДТП не попадает под опцию «Без справок», обязательно наличие справки из ГИБДД по форме 154</a:t>
            </a:r>
          </a:p>
          <a:p>
            <a:pPr marL="180975" indent="-1809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Клиент выбирает ремонт автомобиля на сертифицированной в </a:t>
            </a:r>
            <a:r>
              <a:rPr lang="en-US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Allianz</a:t>
            </a:r>
            <a:r>
              <a:rPr lang="ru-RU" sz="12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 СТОА</a:t>
            </a:r>
            <a:endParaRPr lang="ru-RU" sz="1200" dirty="0">
              <a:solidFill>
                <a:srgbClr val="000000">
                  <a:lumMod val="65000"/>
                  <a:lumOff val="35000"/>
                </a:srgbClr>
              </a:solidFill>
              <a:latin typeface="Arial"/>
            </a:endParaRPr>
          </a:p>
        </p:txBody>
      </p:sp>
      <p:cxnSp>
        <p:nvCxnSpPr>
          <p:cNvPr id="15" name="Соединительная линия уступом 14"/>
          <p:cNvCxnSpPr>
            <a:stCxn id="17" idx="2"/>
            <a:endCxn id="25" idx="0"/>
          </p:cNvCxnSpPr>
          <p:nvPr/>
        </p:nvCxnSpPr>
        <p:spPr>
          <a:xfrm rot="5400000">
            <a:off x="3220990" y="2552687"/>
            <a:ext cx="255591" cy="237334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17" idx="2"/>
            <a:endCxn id="27" idx="0"/>
          </p:cNvCxnSpPr>
          <p:nvPr/>
        </p:nvCxnSpPr>
        <p:spPr>
          <a:xfrm rot="16200000" flipH="1">
            <a:off x="5612621" y="2534401"/>
            <a:ext cx="255591" cy="240991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25" idx="2"/>
            <a:endCxn id="28" idx="0"/>
          </p:cNvCxnSpPr>
          <p:nvPr/>
        </p:nvCxnSpPr>
        <p:spPr>
          <a:xfrm>
            <a:off x="2162111" y="4268799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7" idx="2"/>
            <a:endCxn id="29" idx="0"/>
          </p:cNvCxnSpPr>
          <p:nvPr/>
        </p:nvCxnSpPr>
        <p:spPr>
          <a:xfrm>
            <a:off x="6945375" y="4268799"/>
            <a:ext cx="0" cy="146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Freeform 7"/>
          <p:cNvSpPr>
            <a:spLocks/>
          </p:cNvSpPr>
          <p:nvPr/>
        </p:nvSpPr>
        <p:spPr bwMode="auto">
          <a:xfrm>
            <a:off x="7402347" y="858516"/>
            <a:ext cx="1405161" cy="1292529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lIns="72000" rIns="0" anchor="ctr"/>
          <a:lstStyle/>
          <a:p>
            <a:pPr>
              <a:spcBef>
                <a:spcPts val="400"/>
              </a:spcBef>
              <a:defRPr/>
            </a:pPr>
            <a:r>
              <a:rPr lang="ru-RU" sz="1200" dirty="0" smtClean="0">
                <a:solidFill>
                  <a:schemeClr val="bg1"/>
                </a:solidFill>
                <a:latin typeface="+mj-lt"/>
              </a:rPr>
              <a:t>«Сразу в сервис» исключает выплату  наличными</a:t>
            </a:r>
            <a:endParaRPr lang="en-US" sz="1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2" descr="C:\Documents and Settings\ShtyrbulEY\Рабочий стол\Картинки\MagicNumberMachine_ic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813" y="2352675"/>
            <a:ext cx="81915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A2ED17-8AD2-4D7E-A5A0-0E7E925C6FF4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250825" y="252369"/>
            <a:ext cx="86058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Как предложить клиенту «КАСКО </a:t>
            </a:r>
            <a:r>
              <a:rPr lang="en-US" sz="2200" dirty="0" smtClean="0">
                <a:solidFill>
                  <a:srgbClr val="113388"/>
                </a:solidFill>
                <a:latin typeface="+mj-lt"/>
              </a:rPr>
              <a:t>XXL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» </a:t>
            </a:r>
            <a:r>
              <a:rPr lang="ru-RU" sz="2200" dirty="0">
                <a:solidFill>
                  <a:srgbClr val="113388"/>
                </a:solidFill>
                <a:latin typeface="+mj-lt"/>
              </a:rPr>
              <a:t>для нового договора</a:t>
            </a:r>
            <a:endParaRPr lang="de-DE" sz="2200" dirty="0">
              <a:solidFill>
                <a:srgbClr val="113388"/>
              </a:solidFill>
              <a:latin typeface="+mj-lt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5338763" y="2187575"/>
            <a:ext cx="1979612" cy="407988"/>
          </a:xfrm>
          <a:prstGeom prst="roundRect">
            <a:avLst>
              <a:gd name="adj" fmla="val 16667"/>
            </a:avLst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Из-за этой опции мое КАСКО будет дороже?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82600" y="5232400"/>
            <a:ext cx="1095375" cy="182563"/>
          </a:xfrm>
          <a:prstGeom prst="roundRect">
            <a:avLst>
              <a:gd name="adj" fmla="val 16667"/>
            </a:avLst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Без опции</a:t>
            </a:r>
          </a:p>
        </p:txBody>
      </p:sp>
      <p:sp>
        <p:nvSpPr>
          <p:cNvPr id="23559" name="AutoShape 8"/>
          <p:cNvSpPr>
            <a:spLocks noChangeArrowheads="1"/>
          </p:cNvSpPr>
          <p:nvPr/>
        </p:nvSpPr>
        <p:spPr bwMode="auto">
          <a:xfrm>
            <a:off x="3582988" y="5838825"/>
            <a:ext cx="1974850" cy="460375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000">
                <a:solidFill>
                  <a:schemeClr val="bg1"/>
                </a:solidFill>
                <a:latin typeface="+mn-lt"/>
              </a:rPr>
              <a:t>Рассказываем. См. следующий слайд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370096" y="1457298"/>
            <a:ext cx="1247775" cy="287338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До 3-х лет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370096" y="800064"/>
            <a:ext cx="1260475" cy="287337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Старше 3-х лет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024305" y="763551"/>
            <a:ext cx="4314832" cy="360362"/>
          </a:xfrm>
          <a:prstGeom prst="round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Предлагаем стандартное КАСКО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024305" y="1235076"/>
            <a:ext cx="4314834" cy="736600"/>
          </a:xfrm>
          <a:prstGeom prst="round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С 1 </a:t>
            </a: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апреля по 30 июня 2013 года при </a:t>
            </a:r>
            <a:r>
              <a:rPr lang="ru-RU" sz="1000" dirty="0">
                <a:solidFill>
                  <a:schemeClr val="bg1"/>
                </a:solidFill>
                <a:latin typeface="+mn-lt"/>
              </a:rPr>
              <a:t>покупке </a:t>
            </a: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«КАСКО </a:t>
            </a:r>
            <a:r>
              <a:rPr lang="en-US" sz="1000" dirty="0" smtClean="0">
                <a:solidFill>
                  <a:schemeClr val="bg1"/>
                </a:solidFill>
                <a:latin typeface="+mn-lt"/>
              </a:rPr>
              <a:t>XXL</a:t>
            </a: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»</a:t>
            </a:r>
            <a:r>
              <a:rPr lang="en-US" sz="1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1000" dirty="0" smtClean="0">
                <a:solidFill>
                  <a:schemeClr val="bg1"/>
                </a:solidFill>
                <a:latin typeface="+mn-lt"/>
              </a:rPr>
              <a:t>Вы получаете уникальное наполнение Вашего полиса – опцию «Выплата без справок», а также возможность сразу ехать на сервис для урегулирования убытков.</a:t>
            </a:r>
            <a:endParaRPr lang="ru-RU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1" name="AutoShape 3"/>
          <p:cNvSpPr>
            <a:spLocks noChangeArrowheads="1"/>
          </p:cNvSpPr>
          <p:nvPr/>
        </p:nvSpPr>
        <p:spPr bwMode="auto">
          <a:xfrm>
            <a:off x="4645025" y="2795588"/>
            <a:ext cx="3694113" cy="1144587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indent="180975">
              <a:buFont typeface="Arial" pitchFamily="34" charset="0"/>
              <a:buChar char="•"/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Нет, она абсолютно бесплатна для сервисных пакетов  «Премиальный» и «Расширенный» </a:t>
            </a:r>
          </a:p>
          <a:p>
            <a:pPr indent="180975">
              <a:buFont typeface="Arial" pitchFamily="34" charset="0"/>
              <a:buChar char="•"/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При включении опции в пакет «Базовый» цена КАСКО незначительно увеличится</a:t>
            </a:r>
          </a:p>
          <a:p>
            <a:pPr indent="180975">
              <a:buFont typeface="Arial" pitchFamily="34" charset="0"/>
              <a:buChar char="•"/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Давайте посмотрим, какой у Вас будет сервисный пакет и посчитаем стоимость Вашего КАСКО?</a:t>
            </a:r>
          </a:p>
        </p:txBody>
      </p:sp>
      <p:sp>
        <p:nvSpPr>
          <p:cNvPr id="23565" name="AutoShape 7"/>
          <p:cNvSpPr>
            <a:spLocks noChangeArrowheads="1"/>
          </p:cNvSpPr>
          <p:nvPr/>
        </p:nvSpPr>
        <p:spPr bwMode="auto">
          <a:xfrm>
            <a:off x="246063" y="5780088"/>
            <a:ext cx="1587500" cy="388937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000">
                <a:solidFill>
                  <a:schemeClr val="bg1"/>
                </a:solidFill>
                <a:latin typeface="+mn-lt"/>
              </a:rPr>
              <a:t>Оформляем обычное КАСКО</a:t>
            </a:r>
          </a:p>
        </p:txBody>
      </p:sp>
      <p:sp>
        <p:nvSpPr>
          <p:cNvPr id="84" name="AutoShape 7"/>
          <p:cNvSpPr>
            <a:spLocks noChangeArrowheads="1"/>
          </p:cNvSpPr>
          <p:nvPr/>
        </p:nvSpPr>
        <p:spPr bwMode="auto">
          <a:xfrm>
            <a:off x="2052638" y="5238750"/>
            <a:ext cx="1095375" cy="182563"/>
          </a:xfrm>
          <a:prstGeom prst="roundRect">
            <a:avLst>
              <a:gd name="adj" fmla="val 16667"/>
            </a:avLst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С опцией</a:t>
            </a:r>
          </a:p>
        </p:txBody>
      </p:sp>
      <p:sp>
        <p:nvSpPr>
          <p:cNvPr id="87" name="AutoShape 7"/>
          <p:cNvSpPr>
            <a:spLocks noChangeArrowheads="1"/>
          </p:cNvSpPr>
          <p:nvPr/>
        </p:nvSpPr>
        <p:spPr bwMode="auto">
          <a:xfrm>
            <a:off x="3617913" y="4940300"/>
            <a:ext cx="1903412" cy="766763"/>
          </a:xfrm>
          <a:prstGeom prst="roundRect">
            <a:avLst>
              <a:gd name="adj" fmla="val 16667"/>
            </a:avLst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Клиент интересуется условиями «КАСКО </a:t>
            </a:r>
            <a:r>
              <a:rPr lang="en-US" sz="1000" dirty="0" smtClean="0">
                <a:solidFill>
                  <a:schemeClr val="accent2">
                    <a:lumMod val="75000"/>
                  </a:schemeClr>
                </a:solidFill>
              </a:rPr>
              <a:t>XXL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11150" y="887413"/>
            <a:ext cx="1570038" cy="1036637"/>
          </a:xfrm>
          <a:prstGeom prst="ellipse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+mn-lt"/>
              </a:rPr>
              <a:t>Сколько лет Вашему автомобилю?</a:t>
            </a:r>
          </a:p>
        </p:txBody>
      </p:sp>
      <p:cxnSp>
        <p:nvCxnSpPr>
          <p:cNvPr id="23569" name="Соединительная линия уступом 33"/>
          <p:cNvCxnSpPr>
            <a:cxnSpLocks noChangeShapeType="1"/>
            <a:stCxn id="32" idx="6"/>
            <a:endCxn id="28" idx="1"/>
          </p:cNvCxnSpPr>
          <p:nvPr/>
        </p:nvCxnSpPr>
        <p:spPr bwMode="auto">
          <a:xfrm flipV="1">
            <a:off x="1881188" y="943733"/>
            <a:ext cx="488908" cy="46199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miter lim="800000"/>
            <a:headEnd/>
            <a:tailEnd type="triangle" w="med" len="med"/>
          </a:ln>
        </p:spPr>
      </p:cxnSp>
      <p:cxnSp>
        <p:nvCxnSpPr>
          <p:cNvPr id="23570" name="Соединительная линия уступом 37"/>
          <p:cNvCxnSpPr>
            <a:cxnSpLocks noChangeShapeType="1"/>
            <a:stCxn id="32" idx="6"/>
            <a:endCxn id="27" idx="1"/>
          </p:cNvCxnSpPr>
          <p:nvPr/>
        </p:nvCxnSpPr>
        <p:spPr bwMode="auto">
          <a:xfrm>
            <a:off x="1881188" y="1405732"/>
            <a:ext cx="488908" cy="19523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miter lim="800000"/>
            <a:headEnd/>
            <a:tailEnd type="triangle" w="med" len="med"/>
          </a:ln>
        </p:spPr>
      </p:cxnSp>
      <p:cxnSp>
        <p:nvCxnSpPr>
          <p:cNvPr id="23571" name="Прямая со стрелкой 45"/>
          <p:cNvCxnSpPr>
            <a:cxnSpLocks noChangeShapeType="1"/>
            <a:stCxn id="28" idx="3"/>
            <a:endCxn id="35" idx="1"/>
          </p:cNvCxnSpPr>
          <p:nvPr/>
        </p:nvCxnSpPr>
        <p:spPr bwMode="auto">
          <a:xfrm flipV="1">
            <a:off x="3630571" y="943732"/>
            <a:ext cx="393734" cy="1"/>
          </a:xfrm>
          <a:prstGeom prst="straightConnector1">
            <a:avLst/>
          </a:prstGeom>
          <a:noFill/>
          <a:ln w="19050">
            <a:solidFill>
              <a:srgbClr val="426BB3"/>
            </a:solidFill>
            <a:miter lim="800000"/>
            <a:headEnd/>
            <a:tailEnd type="triangle" w="med" len="med"/>
          </a:ln>
        </p:spPr>
      </p:cxnSp>
      <p:cxnSp>
        <p:nvCxnSpPr>
          <p:cNvPr id="23572" name="Прямая со стрелкой 49"/>
          <p:cNvCxnSpPr>
            <a:cxnSpLocks noChangeShapeType="1"/>
            <a:stCxn id="27" idx="3"/>
            <a:endCxn id="37" idx="1"/>
          </p:cNvCxnSpPr>
          <p:nvPr/>
        </p:nvCxnSpPr>
        <p:spPr bwMode="auto">
          <a:xfrm>
            <a:off x="3617871" y="1600967"/>
            <a:ext cx="406434" cy="2409"/>
          </a:xfrm>
          <a:prstGeom prst="straightConnector1">
            <a:avLst/>
          </a:prstGeom>
          <a:noFill/>
          <a:ln w="19050">
            <a:solidFill>
              <a:srgbClr val="426BB3"/>
            </a:solidFill>
            <a:miter lim="800000"/>
            <a:headEnd/>
            <a:tailEnd type="triangle" w="med" len="med"/>
          </a:ln>
        </p:spPr>
      </p:cxnSp>
      <p:sp>
        <p:nvSpPr>
          <p:cNvPr id="71" name="Скругленный прямоугольник 70"/>
          <p:cNvSpPr/>
          <p:nvPr/>
        </p:nvSpPr>
        <p:spPr>
          <a:xfrm>
            <a:off x="2271713" y="3173413"/>
            <a:ext cx="1484312" cy="360362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Давайте считать!</a:t>
            </a:r>
          </a:p>
        </p:txBody>
      </p:sp>
      <p:cxnSp>
        <p:nvCxnSpPr>
          <p:cNvPr id="23574" name="Соединительная линия уступом 73"/>
          <p:cNvCxnSpPr>
            <a:cxnSpLocks noChangeShapeType="1"/>
            <a:stCxn id="61" idx="1"/>
            <a:endCxn id="71" idx="3"/>
          </p:cNvCxnSpPr>
          <p:nvPr/>
        </p:nvCxnSpPr>
        <p:spPr bwMode="auto">
          <a:xfrm rot="10800000">
            <a:off x="3756025" y="3354388"/>
            <a:ext cx="889000" cy="127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75" name="Соединительная линия уступом 92"/>
          <p:cNvCxnSpPr>
            <a:cxnSpLocks noChangeShapeType="1"/>
            <a:stCxn id="87" idx="2"/>
            <a:endCxn id="23559" idx="0"/>
          </p:cNvCxnSpPr>
          <p:nvPr/>
        </p:nvCxnSpPr>
        <p:spPr bwMode="auto">
          <a:xfrm rot="16200000" flipH="1">
            <a:off x="4504532" y="5772944"/>
            <a:ext cx="131762" cy="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pic>
        <p:nvPicPr>
          <p:cNvPr id="23576" name="Picture 36" descr="C:\Documents and Settings\ShtyrbulEY\Рабочий стол\Картинки\system-hel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7838" y="4946650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7" name="Скругленный прямоугольник 98"/>
          <p:cNvSpPr>
            <a:spLocks noChangeArrowheads="1"/>
          </p:cNvSpPr>
          <p:nvPr/>
        </p:nvSpPr>
        <p:spPr bwMode="auto">
          <a:xfrm>
            <a:off x="552450" y="4137025"/>
            <a:ext cx="2303463" cy="576263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000">
                <a:solidFill>
                  <a:schemeClr val="bg1"/>
                </a:solidFill>
                <a:latin typeface="+mn-lt"/>
              </a:rPr>
              <a:t>У Вас пакет «Базовый», с опцией цена …., без опции цена ….. Какой оформляем?</a:t>
            </a:r>
          </a:p>
        </p:txBody>
      </p:sp>
      <p:sp>
        <p:nvSpPr>
          <p:cNvPr id="23578" name="Скругленный прямоугольник 99"/>
          <p:cNvSpPr>
            <a:spLocks noChangeArrowheads="1"/>
          </p:cNvSpPr>
          <p:nvPr/>
        </p:nvSpPr>
        <p:spPr bwMode="auto">
          <a:xfrm>
            <a:off x="3403600" y="4137025"/>
            <a:ext cx="2343150" cy="584200"/>
          </a:xfrm>
          <a:prstGeom prst="roundRect">
            <a:avLst>
              <a:gd name="adj" fmla="val 16667"/>
            </a:avLst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000">
                <a:solidFill>
                  <a:schemeClr val="bg1"/>
                </a:solidFill>
                <a:latin typeface="+mn-lt"/>
              </a:rPr>
              <a:t>У Вас «Премиальный» (или «Расширенный»), опция бесплатна, цена КАСКО ….</a:t>
            </a:r>
          </a:p>
        </p:txBody>
      </p:sp>
      <p:cxnSp>
        <p:nvCxnSpPr>
          <p:cNvPr id="23579" name="Соединительная линия уступом 118"/>
          <p:cNvCxnSpPr>
            <a:cxnSpLocks noChangeShapeType="1"/>
            <a:stCxn id="23577" idx="2"/>
            <a:endCxn id="10" idx="0"/>
          </p:cNvCxnSpPr>
          <p:nvPr/>
        </p:nvCxnSpPr>
        <p:spPr bwMode="auto">
          <a:xfrm rot="5400000">
            <a:off x="1107282" y="4636294"/>
            <a:ext cx="519112" cy="6731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80" name="Соединительная линия уступом 121"/>
          <p:cNvCxnSpPr>
            <a:cxnSpLocks noChangeShapeType="1"/>
            <a:stCxn id="23577" idx="2"/>
            <a:endCxn id="84" idx="0"/>
          </p:cNvCxnSpPr>
          <p:nvPr/>
        </p:nvCxnSpPr>
        <p:spPr bwMode="auto">
          <a:xfrm rot="16200000" flipH="1">
            <a:off x="1889126" y="4527550"/>
            <a:ext cx="525462" cy="89693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81" name="Соединительная линия уступом 127"/>
          <p:cNvCxnSpPr>
            <a:cxnSpLocks noChangeShapeType="1"/>
            <a:stCxn id="10" idx="2"/>
          </p:cNvCxnSpPr>
          <p:nvPr/>
        </p:nvCxnSpPr>
        <p:spPr bwMode="auto">
          <a:xfrm rot="16200000" flipH="1">
            <a:off x="852488" y="5592763"/>
            <a:ext cx="365125" cy="952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82" name="Соединительная линия уступом 141"/>
          <p:cNvCxnSpPr>
            <a:cxnSpLocks noChangeShapeType="1"/>
            <a:stCxn id="71" idx="2"/>
            <a:endCxn id="23578" idx="0"/>
          </p:cNvCxnSpPr>
          <p:nvPr/>
        </p:nvCxnSpPr>
        <p:spPr bwMode="auto">
          <a:xfrm rot="16200000" flipH="1">
            <a:off x="3493294" y="3055144"/>
            <a:ext cx="603250" cy="156051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83" name="Соединительная линия уступом 143"/>
          <p:cNvCxnSpPr>
            <a:cxnSpLocks noChangeShapeType="1"/>
            <a:stCxn id="71" idx="2"/>
            <a:endCxn id="23577" idx="0"/>
          </p:cNvCxnSpPr>
          <p:nvPr/>
        </p:nvCxnSpPr>
        <p:spPr bwMode="auto">
          <a:xfrm rot="5400000">
            <a:off x="2058194" y="3180556"/>
            <a:ext cx="603250" cy="13096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84" name="Соединительная линия уступом 145"/>
          <p:cNvCxnSpPr>
            <a:cxnSpLocks noChangeShapeType="1"/>
            <a:stCxn id="84" idx="3"/>
            <a:endCxn id="87" idx="1"/>
          </p:cNvCxnSpPr>
          <p:nvPr/>
        </p:nvCxnSpPr>
        <p:spPr bwMode="auto">
          <a:xfrm flipV="1">
            <a:off x="3148013" y="5324475"/>
            <a:ext cx="469900" cy="476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85" name="Соединительная линия уступом 149"/>
          <p:cNvCxnSpPr>
            <a:cxnSpLocks noChangeShapeType="1"/>
            <a:stCxn id="23578" idx="2"/>
            <a:endCxn id="87" idx="0"/>
          </p:cNvCxnSpPr>
          <p:nvPr/>
        </p:nvCxnSpPr>
        <p:spPr bwMode="auto">
          <a:xfrm rot="5400000">
            <a:off x="4463256" y="4828382"/>
            <a:ext cx="219075" cy="476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86" name="Соединительная линия уступом 42"/>
          <p:cNvCxnSpPr>
            <a:cxnSpLocks noChangeShapeType="1"/>
            <a:stCxn id="37" idx="2"/>
            <a:endCxn id="9" idx="0"/>
          </p:cNvCxnSpPr>
          <p:nvPr/>
        </p:nvCxnSpPr>
        <p:spPr bwMode="auto">
          <a:xfrm rot="16200000" flipH="1">
            <a:off x="6147196" y="2006201"/>
            <a:ext cx="215899" cy="14684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cxnSp>
        <p:nvCxnSpPr>
          <p:cNvPr id="23587" name="Соединительная линия уступом 44"/>
          <p:cNvCxnSpPr>
            <a:cxnSpLocks noChangeShapeType="1"/>
            <a:stCxn id="9" idx="2"/>
            <a:endCxn id="61" idx="0"/>
          </p:cNvCxnSpPr>
          <p:nvPr/>
        </p:nvCxnSpPr>
        <p:spPr bwMode="auto">
          <a:xfrm rot="16200000" flipH="1">
            <a:off x="6311106" y="2613820"/>
            <a:ext cx="200025" cy="16351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426BB3"/>
            </a:solidFill>
            <a:round/>
            <a:headEnd/>
            <a:tailEnd type="triangle" w="med" len="med"/>
          </a:ln>
        </p:spPr>
      </p:cxnSp>
      <p:sp>
        <p:nvSpPr>
          <p:cNvPr id="52" name="Скругленная прямоугольная выноска 51"/>
          <p:cNvSpPr/>
          <p:nvPr/>
        </p:nvSpPr>
        <p:spPr>
          <a:xfrm>
            <a:off x="7712075" y="2195513"/>
            <a:ext cx="1260475" cy="539750"/>
          </a:xfrm>
          <a:prstGeom prst="wedgeRoundRectCallout">
            <a:avLst>
              <a:gd name="adj1" fmla="val -53669"/>
              <a:gd name="adj2" fmla="val -93779"/>
              <a:gd name="adj3" fmla="val 16667"/>
            </a:avLst>
          </a:prstGeom>
          <a:solidFill>
            <a:srgbClr val="D9D9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50000"/>
                  </a:schemeClr>
                </a:solidFill>
              </a:rPr>
              <a:t>Слайд </a:t>
            </a:r>
            <a:r>
              <a:rPr lang="ru-RU" sz="1000" dirty="0" smtClean="0">
                <a:solidFill>
                  <a:schemeClr val="accent2">
                    <a:lumMod val="50000"/>
                  </a:schemeClr>
                </a:solidFill>
              </a:rPr>
              <a:t>9 </a:t>
            </a:r>
            <a:r>
              <a:rPr lang="ru-RU" sz="1000" dirty="0">
                <a:solidFill>
                  <a:schemeClr val="accent2">
                    <a:lumMod val="50000"/>
                  </a:schemeClr>
                </a:solidFill>
              </a:rPr>
              <a:t>– как продать продукт</a:t>
            </a: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7858125" y="4195763"/>
            <a:ext cx="1114425" cy="584200"/>
          </a:xfrm>
          <a:prstGeom prst="wedgeRoundRectCallout">
            <a:avLst>
              <a:gd name="adj1" fmla="val -65484"/>
              <a:gd name="adj2" fmla="val -114643"/>
              <a:gd name="adj3" fmla="val 16667"/>
            </a:avLst>
          </a:prstGeom>
          <a:solidFill>
            <a:srgbClr val="D9D9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50000"/>
                  </a:schemeClr>
                </a:solidFill>
              </a:rPr>
              <a:t>Для пролонгации см. слайд  </a:t>
            </a:r>
            <a:r>
              <a:rPr lang="ru-RU" sz="1000" dirty="0" smtClean="0">
                <a:solidFill>
                  <a:schemeClr val="accent2">
                    <a:lumMod val="50000"/>
                  </a:schemeClr>
                </a:solidFill>
              </a:rPr>
              <a:t>10</a:t>
            </a:r>
            <a:endParaRPr lang="ru-RU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EA1FB0-A3BA-4515-BF67-481FD0FFF571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gray">
          <a:xfrm>
            <a:off x="336550" y="401429"/>
            <a:ext cx="85677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Что нужно рассказать клиенту о новой акции «КАСКО </a:t>
            </a:r>
            <a:r>
              <a:rPr lang="en-US" sz="2200" dirty="0" smtClean="0">
                <a:solidFill>
                  <a:srgbClr val="113388"/>
                </a:solidFill>
                <a:latin typeface="+mj-lt"/>
              </a:rPr>
              <a:t>XXL</a:t>
            </a:r>
            <a:r>
              <a:rPr lang="ru-RU" sz="2200" dirty="0" smtClean="0">
                <a:solidFill>
                  <a:srgbClr val="113388"/>
                </a:solidFill>
                <a:latin typeface="+mj-lt"/>
              </a:rPr>
              <a:t>»</a:t>
            </a:r>
            <a:endParaRPr lang="de-DE" sz="2200" u="sng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38" y="1274763"/>
            <a:ext cx="4884737" cy="44576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00"/>
              </a:spcBef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Сотрудник: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Здравствуйте! Вы страхуете свой автомобиль по КАСКО?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Клиент: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Да/Нет (независимо от ответа клиента)</a:t>
            </a:r>
          </a:p>
          <a:p>
            <a:pPr>
              <a:spcBef>
                <a:spcPts val="100"/>
              </a:spcBef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Сотрудник: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Вас точно заинтересует наше новое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предложение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для Вашего автомобиля. С 1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апреля по 30 июня 2013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года у нас проходит акция - «КАСКО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XXL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». 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>
              <a:spcBef>
                <a:spcPts val="100"/>
              </a:spcBef>
              <a:defRPr/>
            </a:pP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Этот сервис позволит Вам в случае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незначительных повреждений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избежать сбора справок,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и Вы всегда сможете поехать сразу в сервис для урегулирования.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>
              <a:spcBef>
                <a:spcPts val="1200"/>
              </a:spcBef>
              <a:defRPr/>
            </a:pPr>
            <a:r>
              <a:rPr lang="ru-RU" sz="1100" b="1" dirty="0">
                <a:solidFill>
                  <a:srgbClr val="C00000"/>
                </a:solidFill>
                <a:latin typeface="+mn-lt"/>
              </a:rPr>
              <a:t>Клиент: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Мне вообще не нужно предоставлять справки в страховую компанию?</a:t>
            </a:r>
          </a:p>
          <a:p>
            <a:pPr>
              <a:spcBef>
                <a:spcPts val="600"/>
              </a:spcBef>
              <a:defRPr/>
            </a:pPr>
            <a:r>
              <a:rPr lang="ru-RU" sz="1100" b="1" dirty="0">
                <a:solidFill>
                  <a:srgbClr val="113388"/>
                </a:solidFill>
                <a:latin typeface="+mn-lt"/>
              </a:rPr>
              <a:t>Сотрудник: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Вам не нужно предоставлять справки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</a:t>
            </a: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если у Вас были повреждены стекла, фары, зеркала и сопряжённые детали кузова. Также есть некоторые обязательные условия при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Страховом событии. </a:t>
            </a:r>
            <a:r>
              <a:rPr lang="en-US" sz="1100" i="1" dirty="0" smtClean="0">
                <a:solidFill>
                  <a:srgbClr val="023F98"/>
                </a:solidFill>
                <a:latin typeface="+mn-lt"/>
              </a:rPr>
              <a:t>{</a:t>
            </a:r>
            <a:r>
              <a:rPr lang="ru-RU" sz="1100" i="1" dirty="0" smtClean="0">
                <a:solidFill>
                  <a:srgbClr val="023F98"/>
                </a:solidFill>
                <a:latin typeface="+mn-lt"/>
              </a:rPr>
              <a:t>перечисляем условия</a:t>
            </a:r>
            <a:r>
              <a:rPr lang="en-US" sz="1100" i="1" dirty="0" smtClean="0">
                <a:solidFill>
                  <a:srgbClr val="023F98"/>
                </a:solidFill>
                <a:latin typeface="+mn-lt"/>
              </a:rPr>
              <a:t>}</a:t>
            </a:r>
            <a:endParaRPr lang="ru-RU" sz="1100" dirty="0" smtClean="0">
              <a:solidFill>
                <a:srgbClr val="023F98"/>
              </a:solidFill>
              <a:latin typeface="+mn-lt"/>
            </a:endParaRPr>
          </a:p>
          <a:p>
            <a:pPr>
              <a:spcBef>
                <a:spcPts val="600"/>
              </a:spcBef>
              <a:defRPr/>
            </a:pPr>
            <a:r>
              <a:rPr lang="ru-RU" sz="1100" b="1" dirty="0" smtClean="0">
                <a:solidFill>
                  <a:srgbClr val="C00000"/>
                </a:solidFill>
                <a:latin typeface="+mn-lt"/>
              </a:rPr>
              <a:t>Клиент: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что означает «сразу могу поехать в сервис»?</a:t>
            </a:r>
          </a:p>
          <a:p>
            <a:pPr>
              <a:spcBef>
                <a:spcPts val="600"/>
              </a:spcBef>
              <a:defRPr/>
            </a:pPr>
            <a:r>
              <a:rPr lang="ru-RU" sz="1100" b="1" dirty="0" smtClean="0">
                <a:solidFill>
                  <a:srgbClr val="113388"/>
                </a:solidFill>
                <a:latin typeface="+mn-lt"/>
              </a:rPr>
              <a:t>Сотрудник: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 места происшествия Вы можете ехать на СТОА согласно условиям Вашего полиса (наш сотрудник подскажет, куда именно). В сервисе у Вас примут все документы и осмотрят повреждения машины. При себе нужно иметь страховой полис и квитанцию об оплате.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Урегулирование через СТОА позволит максимально быстро получить направление на ремонт и избавит Вас от дополнительных поездок в офис страховой компании.</a:t>
            </a:r>
          </a:p>
        </p:txBody>
      </p:sp>
      <p:pic>
        <p:nvPicPr>
          <p:cNvPr id="86018" name="Picture 2" descr="C:\Documents and Settings\ShtyrbulEY\Рабочий стол\Картинки\затылок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5185493" y="1493811"/>
            <a:ext cx="3439450" cy="3359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248275" y="4959350"/>
            <a:ext cx="3524250" cy="493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Какие еще вопросы могут возникнуть у клиента? – см. </a:t>
            </a:r>
            <a:r>
              <a:rPr lang="ru-RU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Приложение 2</a:t>
            </a:r>
            <a:endParaRPr lang="ru-RU" sz="13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09575" y="731872"/>
            <a:ext cx="2482850" cy="590550"/>
          </a:xfrm>
          <a:prstGeom prst="round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+mj-lt"/>
              </a:rPr>
              <a:t>Новый клиент и новое авто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263525" y="252413"/>
            <a:ext cx="8580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200" dirty="0">
                <a:solidFill>
                  <a:srgbClr val="113388"/>
                </a:solidFill>
                <a:latin typeface="+mj-lt"/>
              </a:rPr>
              <a:t>Как оформить договор по акции «КАСКО ХХ</a:t>
            </a:r>
            <a:r>
              <a:rPr lang="en-US" sz="2200" dirty="0">
                <a:solidFill>
                  <a:srgbClr val="113388"/>
                </a:solidFill>
                <a:latin typeface="+mj-lt"/>
              </a:rPr>
              <a:t>L</a:t>
            </a:r>
            <a:r>
              <a:rPr lang="ru-RU" sz="2200" dirty="0">
                <a:solidFill>
                  <a:srgbClr val="113388"/>
                </a:solidFill>
                <a:latin typeface="+mj-lt"/>
              </a:rPr>
              <a:t>»</a:t>
            </a: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12589-88FF-4452-BE87-6ABE60A54FAF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57550" y="731872"/>
            <a:ext cx="2665413" cy="590550"/>
          </a:xfrm>
          <a:prstGeom prst="round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+mj-lt"/>
              </a:rPr>
              <a:t>Новый клиент и авто с пробегом не старше 3-х лет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42038" y="727110"/>
            <a:ext cx="2701925" cy="588962"/>
          </a:xfrm>
          <a:prstGeom prst="roundRect">
            <a:avLst/>
          </a:pr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+mj-lt"/>
              </a:rPr>
              <a:t>Пролонгация авто с пробегом не старше 3-х лет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9575" y="1420847"/>
            <a:ext cx="2482850" cy="1095375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Делаем стандартный расчет по калькулятору.</a:t>
            </a:r>
          </a:p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Если пакет «Базовый», то повышающий коэффициент 1,2 к риску «Ущерб» автоматически применен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калькулятором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9575" y="2589247"/>
            <a:ext cx="2482850" cy="438150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Оформляем стандартный договор КАСКО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9575" y="3100422"/>
            <a:ext cx="2482850" cy="730250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К стандартному договору КАСКО заключаем Дополнительное соглашение «О применении сервисных услуг»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57550" y="1420847"/>
            <a:ext cx="2665413" cy="1095375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Делаем стандартный расчет по калькулятору.</a:t>
            </a:r>
          </a:p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Если пакет «Базовый», то повышающий коэффициент 1,2 к риску «Ущерб» автоматически применен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калькулятором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57550" y="2589247"/>
            <a:ext cx="2665413" cy="438150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Проводим предстраховой осмотр автомобиля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57550" y="3100422"/>
            <a:ext cx="2665413" cy="438150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Оформляем стандартный договор КАСКО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57550" y="3611597"/>
            <a:ext cx="2665413" cy="730250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К стандартному договору КАСКО заключаем Дополнительное соглашение «О применении сервисных услуг»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42038" y="4383122"/>
            <a:ext cx="2738437" cy="360363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Проводим предстраховой осмотр автомобиля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42038" y="4824447"/>
            <a:ext cx="2738437" cy="503238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Оформляем новый стандартный договор КАСКО (нельзя продлять Дополнительным соглашением)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42038" y="5400710"/>
            <a:ext cx="2738437" cy="584200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К стандартному договору КАСКО заключаем Дополнительное соглашение «О применении сервисных услуг»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142038" y="1384335"/>
            <a:ext cx="2738437" cy="252412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accent2">
                    <a:lumMod val="75000"/>
                  </a:schemeClr>
                </a:solidFill>
              </a:rPr>
              <a:t>Проверяем историю убытков</a:t>
            </a:r>
          </a:p>
        </p:txBody>
      </p:sp>
      <p:sp>
        <p:nvSpPr>
          <p:cNvPr id="21" name="Freeform 7"/>
          <p:cNvSpPr>
            <a:spLocks/>
          </p:cNvSpPr>
          <p:nvPr/>
        </p:nvSpPr>
        <p:spPr bwMode="auto">
          <a:xfrm>
            <a:off x="409575" y="3940210"/>
            <a:ext cx="2300288" cy="1931987"/>
          </a:xfrm>
          <a:custGeom>
            <a:avLst/>
            <a:gdLst>
              <a:gd name="T0" fmla="*/ 0 w 2322"/>
              <a:gd name="T1" fmla="*/ 2147483647 h 2304"/>
              <a:gd name="T2" fmla="*/ 2147483647 w 2322"/>
              <a:gd name="T3" fmla="*/ 2147483647 h 2304"/>
              <a:gd name="T4" fmla="*/ 2147483647 w 2322"/>
              <a:gd name="T5" fmla="*/ 2147483647 h 2304"/>
              <a:gd name="T6" fmla="*/ 2147483647 w 2322"/>
              <a:gd name="T7" fmla="*/ 0 h 2304"/>
              <a:gd name="T8" fmla="*/ 0 w 2322"/>
              <a:gd name="T9" fmla="*/ 0 h 2304"/>
              <a:gd name="T10" fmla="*/ 0 w 2322"/>
              <a:gd name="T11" fmla="*/ 2147483647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2"/>
              <a:gd name="T19" fmla="*/ 0 h 2304"/>
              <a:gd name="T20" fmla="*/ 2322 w 2322"/>
              <a:gd name="T21" fmla="*/ 2304 h 23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2" h="2304">
                <a:moveTo>
                  <a:pt x="0" y="2304"/>
                </a:moveTo>
                <a:lnTo>
                  <a:pt x="2010" y="2304"/>
                </a:lnTo>
                <a:lnTo>
                  <a:pt x="2322" y="1992"/>
                </a:lnTo>
                <a:lnTo>
                  <a:pt x="2322" y="0"/>
                </a:lnTo>
                <a:lnTo>
                  <a:pt x="0" y="0"/>
                </a:lnTo>
                <a:lnTo>
                  <a:pt x="0" y="2304"/>
                </a:lnTo>
                <a:close/>
              </a:path>
            </a:pathLst>
          </a:custGeom>
          <a:solidFill>
            <a:srgbClr val="00539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bg1"/>
                </a:solidFill>
                <a:latin typeface="+mj-lt"/>
              </a:rPr>
              <a:t> В калькуляторе автоматически включена опция «КАСКО </a:t>
            </a:r>
            <a:r>
              <a:rPr lang="en-US" sz="1200" dirty="0" smtClean="0">
                <a:solidFill>
                  <a:schemeClr val="bg1"/>
                </a:solidFill>
                <a:latin typeface="+mj-lt"/>
              </a:rPr>
              <a:t>XXL</a:t>
            </a:r>
            <a:r>
              <a:rPr lang="ru-RU" sz="1200" dirty="0" smtClean="0">
                <a:solidFill>
                  <a:schemeClr val="bg1"/>
                </a:solidFill>
                <a:latin typeface="+mj-lt"/>
              </a:rPr>
              <a:t>»</a:t>
            </a:r>
            <a:endParaRPr lang="ru-RU" sz="1200" dirty="0">
              <a:solidFill>
                <a:schemeClr val="bg1"/>
              </a:solidFill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bg1"/>
                </a:solidFill>
                <a:latin typeface="+mj-lt"/>
              </a:rPr>
              <a:t> Если клиент не хочет эту опцию, галочку в калькуляторе необходимо снять и дополнительное соглашение к договору не подписывать</a:t>
            </a:r>
            <a:endParaRPr lang="en-US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142038" y="1676435"/>
            <a:ext cx="2774950" cy="2646362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</a:rPr>
              <a:t>Вариант 1.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Делаем расчет согласно действующим тарифам с учетом коэффициента </a:t>
            </a:r>
            <a:r>
              <a:rPr lang="ru-RU" sz="900" b="1" dirty="0" err="1" smtClean="0">
                <a:solidFill>
                  <a:schemeClr val="accent2">
                    <a:lumMod val="75000"/>
                  </a:schemeClr>
                </a:solidFill>
              </a:rPr>
              <a:t>бонус-малус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для всех категорий договоров: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для договоров  с сервисным пакетом «Базовый» д.б. применен коэффициент 1.2 по риску «Ущерб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для договоров с сервисными пакетами «Расширенный» или «Премиальный» применение коэффициента не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требуется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</a:rPr>
              <a:t>Вариант 2: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При пролонгации договоров IV – V категории по схеме «от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премии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прошлого года»: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для пакета «Базовый» д.б. применен коэффициент 1,3 по риску «Ущерб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по пакетам «Расширенный» или «Премиальный» д.б. применен коэффициент 1,1 по риску «Ущерб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24558</TotalTime>
  <Words>3406</Words>
  <Application>Microsoft Office PowerPoint</Application>
  <PresentationFormat>Экран (4:3)</PresentationFormat>
  <Paragraphs>530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Специальное оформление</vt:lpstr>
      <vt:lpstr>Оформление по умолчанию</vt:lpstr>
      <vt:lpstr>1_Специальное оформление</vt:lpstr>
      <vt:lpstr>2_Специальное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КАСКО XXL: работа Автопульта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Manager>РОСНО</Manager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РОСНО</dc:title>
  <dc:subject>template</dc:subject>
  <dc:creator>РОСНО</dc:creator>
  <cp:lastModifiedBy>VeretentsevaMV</cp:lastModifiedBy>
  <cp:revision>1249</cp:revision>
  <dcterms:created xsi:type="dcterms:W3CDTF">2010-03-30T12:50:10Z</dcterms:created>
  <dcterms:modified xsi:type="dcterms:W3CDTF">2013-03-22T07:07:24Z</dcterms:modified>
</cp:coreProperties>
</file>