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24" r:id="rId3"/>
    <p:sldMasterId id="2147483736" r:id="rId4"/>
    <p:sldMasterId id="2147483748" r:id="rId5"/>
    <p:sldMasterId id="2147483760" r:id="rId6"/>
    <p:sldMasterId id="2147483774" r:id="rId7"/>
    <p:sldMasterId id="2147483788" r:id="rId8"/>
    <p:sldMasterId id="2147483800" r:id="rId9"/>
    <p:sldMasterId id="2147483812" r:id="rId10"/>
    <p:sldMasterId id="2147483824" r:id="rId11"/>
    <p:sldMasterId id="2147483837" r:id="rId12"/>
    <p:sldMasterId id="2147483849" r:id="rId13"/>
    <p:sldMasterId id="2147483861" r:id="rId14"/>
    <p:sldMasterId id="2147485552" r:id="rId15"/>
    <p:sldMasterId id="2147488230" r:id="rId16"/>
    <p:sldMasterId id="2147488243" r:id="rId17"/>
    <p:sldMasterId id="2147488256" r:id="rId18"/>
    <p:sldMasterId id="2147488340" r:id="rId19"/>
    <p:sldMasterId id="2147489578" r:id="rId20"/>
  </p:sldMasterIdLst>
  <p:notesMasterIdLst>
    <p:notesMasterId r:id="rId28"/>
  </p:notesMasterIdLst>
  <p:handoutMasterIdLst>
    <p:handoutMasterId r:id="rId29"/>
  </p:handoutMasterIdLst>
  <p:sldIdLst>
    <p:sldId id="397" r:id="rId21"/>
    <p:sldId id="426" r:id="rId22"/>
    <p:sldId id="421" r:id="rId23"/>
    <p:sldId id="422" r:id="rId24"/>
    <p:sldId id="423" r:id="rId25"/>
    <p:sldId id="424" r:id="rId26"/>
    <p:sldId id="425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388"/>
    <a:srgbClr val="ECECEC"/>
    <a:srgbClr val="F7F7F7"/>
    <a:srgbClr val="DE0000"/>
    <a:srgbClr val="F9F9F9"/>
    <a:srgbClr val="009200"/>
    <a:srgbClr val="F5F5F5"/>
    <a:srgbClr val="DBDBD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9647" autoAdjust="0"/>
  </p:normalViewPr>
  <p:slideViewPr>
    <p:cSldViewPr>
      <p:cViewPr varScale="1">
        <p:scale>
          <a:sx n="101" d="100"/>
          <a:sy n="101" d="100"/>
        </p:scale>
        <p:origin x="-108" y="-396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41A5840-6E7B-4D11-8B84-39D8A4B5CF1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2C1C9AD-4A43-499C-8534-00137056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E05D0F-B77C-44AF-93EB-55F87E71A30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264" tIns="45632" rIns="91264" bIns="4563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5ED678-11FC-450A-9EEF-029832D12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08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66C0E-C40E-4789-8013-0F5E371EEB3C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F62226-FB91-4052-AC56-BE713E56DF7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E10C5D-1C43-449B-9384-803133EF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610AFB-397F-46CC-B2F8-F1BB652A17A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38622D-9B32-4EC9-A5EA-069BAAECC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09CA7E-F8CD-4940-AA23-C32ACAF92C3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4F6538-1DEB-4411-AEC6-1621C9E4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5B40A4-4690-4722-8D94-53EF871A768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A56062-D08F-436E-8C39-708DA56C4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86AFE8-6F87-467B-89FB-34555B022EB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F7DF3D-0E08-4C9C-9A33-2A0AEB00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9B3649-BC31-45D2-9A44-0833743D737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5FE9753-21F5-44DC-AC1D-249307C84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1552C1-81CB-4F37-96F5-7368E2E4DB2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1BA19B-4117-42C0-9034-F67A80E3F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9CD16A-94C7-4B0A-8A1B-8619DC8C669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CE7F01-D43E-4A91-A325-284E8E4F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3DB433-0C21-44B9-BC57-FB69FB2C712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CF734C-F117-49F5-8D1D-12FD4B36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E2BA3-B7F9-4381-9E7C-2B5EB89A6CE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3A4BAB-B991-4777-9602-04329F2B5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89BC45-589A-43FD-96C3-9845A695604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6AE494-C174-44BA-BDC3-9B5FA2392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C4E6ECA-42DA-45DD-80EB-77A195E65A8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491BDEE-ED42-4164-9BFC-F078F775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887B73-A869-474F-9087-AC00BF9D9CC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D3BB766-C1D1-438A-B5CF-8B98BE6E2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9C1D23-393D-4441-B0D9-418CAD2919C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2C38A5-5799-4BA8-B818-22C4E8CD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A14DF0-4164-43FA-9DEF-D7768E32EF1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5B1DAD-C1BD-46BA-A251-28C842966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5EC2D-C811-4070-9497-D2BA3F32970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A53A8A-B8E6-4263-A251-80EE76023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B1D0-7573-4AA5-A2F1-8C6F0ACEB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09FF-328D-487F-BD6E-BE1D9CE33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98A8-9B34-4175-8A01-E5BFB292F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7EA6-5D36-4C15-BA58-27EFE3DCD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8FC9-F0A5-42A4-B1CF-B065F6443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C9F2-EE2E-4220-8628-3125B2D98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1ECFA-77DD-4EC5-9E3C-6E66B944C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2D5C-5063-4658-AB98-5A35D5EE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1ECC-0223-4570-B091-F045BDDA1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D586-3119-46DB-92F4-599263A8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D795-A19C-4A7B-BDA5-17F99FFE3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E052-4940-44A5-BE45-16E79C15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95757E-7FED-4590-8309-816194BB56F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F7BFD8-898F-4F66-B089-631801E9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0C40F4-6CC7-48C0-BC13-31AF81FE59C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209784-37B4-4069-BD57-725FD93CC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86A91A-BE3A-42DA-AB72-A3DE5F0F924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3216FD-A13A-423A-A9EC-59DD3CC1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8448C9-034B-4976-856A-5ECE79D7A88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BFE736-40D5-4074-B592-28BF979B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F8E3D7-4EA0-4CF8-903F-C0A0A4AF876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CDD4A5-D570-4249-9F14-3BC552F8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616495-8919-4F36-B292-829128F50F0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1A1370-61BE-4D1C-A657-39DF08553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5E8965-450B-46FA-8CCD-B4B36A081F7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CA9F18-329F-48C9-A2F3-C393BA13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EEE4F9-81C6-45DE-9802-12B033F90D2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787148-428C-4BD6-AE50-7996F7E8D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6BA7BC-E632-4859-B423-EA4151C4924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45399D-7DEF-4F66-B273-1D5DA20EA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0DCD83-AD03-46A0-9788-48FF89C9896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576F83-A3EC-42E1-A76E-319E9441A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BB7B49-DF8B-4EE6-99B0-E8DE5EF5C93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507C69-ED94-4E55-87E6-B54D758E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F74BD9-13A8-42B3-8E7C-26F56198037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2AA44A-74E3-4DD3-B43E-FD2A7AF0A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456CB2-94CA-4157-A0DB-541C0CE2965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53A2DD-24D6-4BF6-8BCA-16A499058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D9517D-A374-4DE0-B41F-50A06ABF9C0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363B80-D4AA-402C-859F-F94BA6B15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F2E445-37F3-4780-B433-114FC3D2AEF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200158-109D-4CE3-A916-10170F08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9304F8-9F82-4BEB-A14A-423A792454E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7F3D52-DF50-435A-8ED9-CE4AE6F3C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798BFB-6BE6-4B9C-8FBC-91B4953AA7B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C3A4224-599A-4260-A372-3B25B16B5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65D369-7A2C-44C2-A057-AE61E30A275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955E02-6313-4F0B-A5F6-6EDC305A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0012F7-B5CE-434F-A954-87DF6EE54D7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085392-123A-4A66-80A5-BD454964E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2FC0F2-51FD-49CD-A2DB-5D22257D1C9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233C65-17CA-4389-9A23-196C9A56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7E72A3-BCCB-4063-8666-4E5686A2A6F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88BE900-8355-4D1E-AE6B-19BCBEAFD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C26EB2-EFAB-4793-8894-EFE8CB942B2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E50CA5-9E36-47E9-BE00-CBBC3FD0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408127-4561-4852-A52B-44926D7C1FC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BB796F-E463-460F-A2A8-B9F80A28E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E61D1A-9B40-4A1C-9B18-C90383C534C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768480-9D4E-4749-B6CC-7BAC9285F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5798CC-872C-47F1-B138-BC6C764703A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AFD774-168D-4613-AD8D-897EFE14D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3FB82F-4899-470E-862D-43419248994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FBFCC0-E198-4D21-AF44-85F0167E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04E89D-A043-4A07-AFE3-F60C10E3B5F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80C54D-C21A-46F0-8DDC-EAA9DA6CB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730AC8-5D77-45EB-9D8E-ED11350A2DA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C30545-FB82-4118-A840-CDE352D9F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2732DE-8199-41A0-89FA-521C7BA4051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88C375-908A-407D-B707-CF89C50E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0A7970-26A3-416E-93B5-1194364A942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BC554-3F9E-4F18-BD4F-127881F1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AB6159-F270-4822-BA01-BBF7160693C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4FA54C-B1F4-4C0C-91A5-318D889C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32FC4-11A2-46CE-8D52-20E4A0B2E0B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DE0F96-C1BF-4C18-8F54-2104BC28E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3D52FD-17C8-4A4F-9FC8-A415946FC1D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BAA053-B777-41F0-866E-844A35B7C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DBFE66-C3FB-4E0F-A6B7-03F72414191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F562DB-DF81-44BC-B2CB-05570F0AE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EC4444-887F-4C66-A9F8-8927CA37784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518FFD-03E8-4D64-9194-D348D381F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107950" y="115888"/>
            <a:ext cx="8928100" cy="5976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5E46-4A89-4E5F-8F0F-8C75EE97644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5CBF-5801-4E82-9665-5CAA4CF3F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5DF4-11FB-4B8B-8DBD-B47840A437B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C3F8-8DBE-4844-8364-9649DC210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1923-F806-4329-AF4F-E2122155EB2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1B7C-56F6-42F5-83CF-59689AC9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8711-F40B-4715-BC65-24EA28C8F28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DDED-3947-48A7-9946-650C6FBA3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F1EF-6A34-44C5-9059-C9E6304B1BF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31ED-3ECE-45BC-8BF9-2F5E889A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72FC-8EA1-45B5-A855-A9713162D09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D84A-2626-4F43-8E08-D68F110E5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AEC3-76F8-4E46-84A2-5492B49F4EF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CE05-09E5-4511-BEE0-8CB1BFBEF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8208-F303-4DB3-A2DB-9DA70715F21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BADF-D062-43D9-83F1-860377784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0F47-79BD-4E09-8906-7403D9FA177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DF2E-D9C6-4FDD-9714-7BFC6A120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C4DE83-DFEB-4545-9DFF-7F292AC15A1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FA4597-26B5-43A5-865A-0D74DFBC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CCA4-A722-407B-A80F-BBE91923426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8362-3DB7-440C-B6BA-125DC126B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95412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D65FB4A-AE99-4B5D-B127-FE1AB808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1BA8A8C-7582-4F66-9DB4-C16C3E8A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330BD75-0EED-44B8-AB6B-4503918F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CAF26A4-431E-473F-8D78-943502109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F92D07-FBB7-4565-A8A0-57F9FFE8F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4ADD3FE-23F8-45A8-876A-D78EDA90C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353EB09-7942-4BB2-A418-CF8A082B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B585027-6ECC-40B4-8607-D5A676202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8D0A469-285E-4AB3-A6FE-85D732375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3D29E0-81A8-47E9-91DC-2888F567F55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572A79-273B-4E47-A54C-BC3C2EF3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2FA7116-3A10-4FED-A92F-6106E258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50B3CF-6DA8-49BD-B7EB-B3C70CB0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2EE86BE-10F4-47F8-B824-F29B2292F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137"/>
          <p:cNvSpPr>
            <a:spLocks noChangeArrowheads="1"/>
          </p:cNvSpPr>
          <p:nvPr userDrawn="1"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7B87-1A4A-439E-84BB-A453C1C28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94A895-E5FC-4225-82B5-4842623E1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95412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8E2963-303B-4CFE-9A0F-0BF71556C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592D8DF-F0C7-4CC8-BD7C-719C3A7EE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29707-3EEF-4ABB-9026-28DFBB18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169A162-1AE2-41E7-929E-02CBFE178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2A7F94-B35A-4084-A518-079C996E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CF7949-14A2-49EA-9286-2D2533F4B9B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394ADF-4F35-469E-A43A-112360010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634E6DA-B4FA-4D0C-A85B-E22FC811E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2F41CD1-DBA1-49C7-A596-215F78AB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7BECD34-0607-4374-91F3-F4CF79F08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7E5A7A4-275C-4A53-9803-A898BD370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710E986-E25F-46C2-95A6-93832A4B3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31372DD-ECFC-404E-9EE9-2A6FA8311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8D03D51-401A-414F-999B-8C3D65E3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95412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B79D895-A332-4782-A24A-FF90A789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8794A80-9331-4A6D-AC40-EBA7609CC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CE02513-1505-4FCE-A50E-3125B69EF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0E05F5-2A39-4BB9-A8C4-AA9E1A5CB9F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EB646D-FF06-425E-BA1C-9B87539F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63F119-4DFE-4145-93AA-F8E0D11E2A1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E67C2A-D267-45B3-84B6-0F827BA24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7DDB5B9-54FA-40A5-A6C9-69B0BAD68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939190-881E-45ED-B742-B40E7FAB9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FFD1AD-2B17-4966-B05B-706064118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878A1C-CCE3-4892-9726-F1CCA181F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D8EDB96-6952-418D-AB6C-B614C417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FB4CE5-FF28-42F1-97F4-8803D42D0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C9AC92D-37BF-47E0-865F-481B7CFC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82C4BB-7BF3-4CE1-A0F5-F75EF8B9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01850EC-74FA-48DD-946A-3888D4ACC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95412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53B29D5-F024-4DC1-B73A-3E6CE2270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1BA9CE-51E0-44AC-A71F-F5F8D0E0B79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6D2BAC-AA80-4E20-9C08-6D4B9527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6DFE33E-A5EB-46B0-BBF4-8AF8AF127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9724C69-C458-4E37-B370-ABC63D87E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7434315-857A-4214-8575-4C13AF818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C941351-D76E-4DFB-BAA1-AB5012FE4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02B5DC-A3AC-477E-A823-C563DE4E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6FD45AB-943A-4284-8609-30BA2F617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EDBA5AB-2430-492C-8C27-6012CBC51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E4AB49-D9E1-4A3A-A09A-A874BF519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11407B-1AB6-4594-AEEF-4687AD80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5F0EF5-7C0A-4347-B4C5-BFEF628E8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C73764-8ACA-4883-A3BB-51AFD635C13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B23BB4-E4E4-4A39-8490-89D8C919D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41358A-851A-4B93-875B-7A5351D9B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F31FB17-0DDF-4B21-B6C4-5258AF1B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16E4D7-921D-499A-B65B-C74E1483B04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2E6DAA-5495-406C-B7AF-9CE11417B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87308-8016-4DE7-A97D-1B47DCDCD7D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0AD746-CE20-4B1D-A25F-2464EC34B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24C842-A6AA-4473-8EB7-608EB31C1C2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782D3B-EEBE-4FA4-B482-D13F7E56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F40F9E-6753-41DB-AFC2-3F1A334D45E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8DA649-BEC5-44D1-BA67-1CAFD3E90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E767B4-DE5F-4726-A06A-4E453B837A8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AFB261-7C2E-499A-A74A-D670F297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882-8D8C-4293-B959-A79E10A61B4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9B4DE4-8446-44F9-B2D7-87E81E9AA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87026A-B4DB-46F4-8A49-3A4D404D72B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D83D1E-EAC5-4B90-927B-23DEE0B6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F99AB3-4E2B-4365-8406-E28BD376E58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183A96-9170-441B-9840-A0526DAE3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BCCCB3-02B6-4370-B732-0A87546C538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C93483-A600-43C0-8D0F-E056EF483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0D20C4-AA6F-4E04-9662-B9CA627CCF2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4CE183-F657-41EE-A66C-5EF63F169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5687D0-23EA-45BD-911D-F19F5A59520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E96642-DA45-47B6-93FB-D594ABE9C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C0CD53-44BA-4B1B-8C45-15138DAFE86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D088A1-53E1-4079-875A-B703B7B27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CE76B7-1DFA-4A40-99DB-01CC86AD800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555716-377F-4035-BCE1-F7505686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1CAC88-4CE6-45C3-8E45-B9AE717A68A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8EF44E-6FCD-4CFF-A86B-B800EC98E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261013-153A-4D1D-99DB-BFD600E4CF3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029B8E-66BC-4B6F-A8F9-FE75E13AB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773792-9624-476E-800D-EECD6786667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A99072-2040-4CB4-8899-74BB5C4BB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32FE1B-81A9-495D-BF57-3F824C1CF5F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F60523-0079-48A5-A6E2-0F7793ACA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52E39C-1E87-42A8-8B36-214689F2A80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4A8C4A-53F3-4039-90C0-260F1D985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C20522-59E4-44E4-A548-5541CB4D969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9E703B-A3D7-4D10-BE86-F8BC0178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3040AC-806F-47DC-A729-9D2D899581C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3E1FD3-00A5-45B3-9821-9B680C8A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D20E2F-E7C6-4335-AFDD-9D33A3ADB5F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2C873E-A9F0-4630-9070-BE859E3E4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34095B3-624D-42A8-BE29-B7E655DB62E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18709B-1728-4BDE-A73A-8BAF62EA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D143EA-A9D3-46ED-9C19-710B9A89179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176215-5EA5-4F36-B9A4-C050E47F1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ShtyrbulEY\Рабочий стол\clip_image00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3139058" y="0"/>
            <a:ext cx="5992024" cy="631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Bild 8" descr="AZ_Logo_RGB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rosn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/>
          </p:cNvSpPr>
          <p:nvPr userDrawn="1"/>
        </p:nvSpPr>
        <p:spPr bwMode="auto">
          <a:xfrm>
            <a:off x="382588" y="428625"/>
            <a:ext cx="3686175" cy="3657600"/>
          </a:xfrm>
          <a:custGeom>
            <a:avLst/>
            <a:gdLst>
              <a:gd name="T0" fmla="*/ 0 w 2322"/>
              <a:gd name="T1" fmla="*/ 2304 h 2304"/>
              <a:gd name="T2" fmla="*/ 2010 w 2322"/>
              <a:gd name="T3" fmla="*/ 2304 h 2304"/>
              <a:gd name="T4" fmla="*/ 2322 w 2322"/>
              <a:gd name="T5" fmla="*/ 1992 h 2304"/>
              <a:gd name="T6" fmla="*/ 2322 w 2322"/>
              <a:gd name="T7" fmla="*/ 0 h 2304"/>
              <a:gd name="T8" fmla="*/ 0 w 2322"/>
              <a:gd name="T9" fmla="*/ 0 h 2304"/>
              <a:gd name="T10" fmla="*/ 0 w 2322"/>
              <a:gd name="T11" fmla="*/ 2304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rgbClr val="00539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DA8B24B-F27F-4507-AD5E-50D67C13384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423A04-3732-48DE-8B21-26BCA5B82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06782C-F437-402B-BE08-FFDCB36C297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D5DBC0-4A10-468A-BE1E-6EBA96AB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85C32C-09D0-43A1-A5A8-638E39CBE8A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33E916-D92A-4621-94A4-6386AB424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C7108A-51ED-4DCB-A5DC-74B34F3F0A6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4BF5BE-540E-4E74-8B5A-95E03FEC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10204F-C594-4184-B445-E8EC966DC6B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D7D348-EA85-4AA9-B989-4A0D405EB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DC3A4B-4BE5-4077-8B84-519248B5E6A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EE94FB-49CD-4576-9848-245528739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512E63-EC46-4A4E-8600-0CE5C9535EA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81E36F-FDC8-4C15-8433-BF9BFD060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780181-D32B-4450-A524-ADF2AC3D6A6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72A84B-244B-4484-98F3-02F2828BF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2D51C4-828A-45E0-BF74-CE87ACD40B0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CF91DEA-1551-43C2-8ECD-9FEB17CD6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5F0E1C-DEA2-443D-AED9-73F4B7AECD9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C8E4101-8278-47C0-999C-BADE8880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759509-7E7B-41BC-855A-5657C73C33C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164425-00F1-4866-A152-97D4DBB76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38A985C-EFC6-4369-BBAF-362199E63C3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4B2D24-DDD8-4EBF-A193-17192C5BA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A3DE017-DFDD-49A5-92CC-46B7C0CD0D5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F13522-44CC-47C9-8613-2C31819B6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675AD2C-F4F3-40F5-BE94-E7A131346FF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60B44-B67E-41A3-90F5-1AA4E957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9C64E4B-5BD3-4A2F-AE06-077E2B722D6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D3CA1B-B935-411E-9DA9-3FD7D0392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2A5A4D-276F-46BF-A495-253A5F1AE86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837492-2A00-4791-A8D6-DBD56809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EDA2D4-EFD9-4105-888A-972D877BDEC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D71EBC-B354-4A89-AE73-9A5E7EC1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50C4DB9-1587-4FA9-923A-2E1A69E18DFF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8CB083-247A-4EC2-B15C-42B622EB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DD0CFA-3250-451E-8B74-794F4A3A3DC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FF352A-A9D1-42DC-A7B7-C9F176BF3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80AAD7-3816-4332-9806-A724C8DB0C3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B670A4-1B3F-4421-A90C-11FA7C5E9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8E29216-C399-4F71-9EBD-207E3AC5D1C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0A6666-4082-4BC5-8AD2-A026664A2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78DD5B-31AB-44DC-90D6-D2217C36AF6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9AE765-443F-4D38-8ACE-D0FCE1073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303A6C5-6078-4733-B067-AB36DC21FB9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BE3724-DCA8-4E49-A712-579E88D7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3ED4FEF-0D94-4262-8F4A-D30131E4B5C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C9944A-CEEF-4C0D-BB9B-2104F4511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37"/>
          <p:cNvSpPr>
            <a:spLocks noChangeArrowheads="1"/>
          </p:cNvSpPr>
          <p:nvPr userDrawn="1"/>
        </p:nvSpPr>
        <p:spPr bwMode="auto">
          <a:xfrm>
            <a:off x="123825" y="123825"/>
            <a:ext cx="8886825" cy="604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3789363"/>
            <a:ext cx="3024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F8EB-754A-4B6C-9845-99EE0C89E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E8CE72-B736-4432-9722-6CBE8D60211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A4D3A9-1439-4954-809D-390ADA18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AA9D-462D-4B80-8AEE-3B6AB5EA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3E8D-15FA-481E-8867-C24C3915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2DB1-4C84-4B55-B7CB-7BAE670B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ABF0-8E8C-45C7-942F-39CFA369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8E0D-B9BA-4FD4-855C-AB7924574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EA8B-1C1A-4E69-BBD0-531866106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2806-A3DB-40CE-8E6B-D879A006D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0B9C-C42E-4B4B-A74A-E878B2F26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4CB3-3BA0-492A-ADEB-23CB3AEAB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B1BC-AB7D-4206-95AF-B67B052B1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45C247-DB08-4D5C-A034-D7A1B82F953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81BB92-0B38-46CC-BCBB-7485EC715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20B1-B9D2-4CA9-B759-CDFFD3B67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AB06-40B8-4FD7-B96C-3C9216CD0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Департамент маркетинга\Marketing Department\=IMAGES=\Allianz\Allianz Arena\1173425676_DIN_A5_300dpi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Bild 8" descr="AZ_Logo_RGB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3F10B-1F04-44E6-BF45-FA129164A4D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6627CA-62CC-4C73-A584-C0CFF4240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E67967-6C63-4383-8EF9-657C34F9B91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AD476F-CA47-4B88-B8AA-69417947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10938F-CD1B-43CB-B668-FE50C6919E5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962122-3EA6-4687-B2D9-33B43E164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95FBB9-E99B-4B53-99A8-815302296DA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C47B62-F0FC-4F84-81AA-497DA61B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4967D4-747A-4C4C-88E0-BBDE1CED87E2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5B4F97-548F-42A0-9A1D-CBA2C2BB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32B427-98AE-4E58-AF4B-3348879A539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08A70D-7EE8-4AAB-9A37-F6FD8497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673C55-4DAD-4DCC-8B31-5D8FF93B3F3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F6BF73-1E49-47C7-82FF-6A98D486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2E1AB8-362B-4E13-BC18-84F2F1E4BE19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4B78B6-56F2-40DC-9D4C-D986F96F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941432-CFFC-403F-9093-927124F8E88B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78E37C-DC29-4DF8-8BA0-A069D9509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1A72CE-43B7-4744-9C40-E5D48DFEA40C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7A6C2F-96C6-4406-BF05-4E07E908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09D05-24B4-4327-8480-BC0FD690CA2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092DFA-E8F7-478B-84AD-86C2FD73B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Bild 8" descr="AZ_Logo_RGB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rosn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72213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E0A182-1390-41D4-8740-8ED3ECBD990E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B38D7B-3EB3-4D73-B8CA-5517E94F7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43373EE-3A8B-4E45-A554-72985EBC463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C22E7A-6AA8-4EF2-A36A-48A63031F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ABB985-C9BE-46DF-84E8-9622557EB51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961903-2F62-458D-9E9B-6D5F1DA2E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DF5E0D-BFA5-4FCD-964E-FF62FF06527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355802-0D53-45CB-9A9F-AA0FB4F7A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17E575-E219-4065-AF74-E2F0364400F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DB4A3F-C8AB-497D-B9DE-2AA34A850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EB2C2E-1DED-42A2-8931-64D0DCF279C3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5A3BF2-5F57-457D-BA20-E1C14447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40FFBAA-3B7B-4F66-831A-6A0D62D66765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6C1146-6B9C-4DC7-9FA5-189831D28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0" r:id="rId1"/>
    <p:sldLayoutId id="2147489801" r:id="rId2"/>
    <p:sldLayoutId id="2147489802" r:id="rId3"/>
    <p:sldLayoutId id="2147489803" r:id="rId4"/>
    <p:sldLayoutId id="2147489804" r:id="rId5"/>
    <p:sldLayoutId id="2147489805" r:id="rId6"/>
    <p:sldLayoutId id="2147489806" r:id="rId7"/>
    <p:sldLayoutId id="2147489807" r:id="rId8"/>
    <p:sldLayoutId id="2147489808" r:id="rId9"/>
    <p:sldLayoutId id="2147489809" r:id="rId10"/>
    <p:sldLayoutId id="2147489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3A813F5-F26A-427E-A012-00B91D8377B0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3DD4CF-9C91-4B80-A312-AF7CAB0C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91" r:id="rId1"/>
    <p:sldLayoutId id="2147489892" r:id="rId2"/>
    <p:sldLayoutId id="2147489893" r:id="rId3"/>
    <p:sldLayoutId id="2147489894" r:id="rId4"/>
    <p:sldLayoutId id="2147489895" r:id="rId5"/>
    <p:sldLayoutId id="2147489896" r:id="rId6"/>
    <p:sldLayoutId id="2147489897" r:id="rId7"/>
    <p:sldLayoutId id="2147489898" r:id="rId8"/>
    <p:sldLayoutId id="2147489899" r:id="rId9"/>
    <p:sldLayoutId id="2147489900" r:id="rId10"/>
    <p:sldLayoutId id="2147489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8B04244-FFAC-4730-80EB-4D6E7A7C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88" r:id="rId2"/>
    <p:sldLayoutId id="2147489787" r:id="rId3"/>
    <p:sldLayoutId id="2147489786" r:id="rId4"/>
    <p:sldLayoutId id="2147489785" r:id="rId5"/>
    <p:sldLayoutId id="2147489784" r:id="rId6"/>
    <p:sldLayoutId id="2147489783" r:id="rId7"/>
    <p:sldLayoutId id="2147489782" r:id="rId8"/>
    <p:sldLayoutId id="2147489781" r:id="rId9"/>
    <p:sldLayoutId id="2147489780" r:id="rId10"/>
    <p:sldLayoutId id="2147489779" r:id="rId11"/>
    <p:sldLayoutId id="214748977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3A6D742-0881-493B-9EE5-8ED6BF78EBC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A91F467-52FB-4EF0-ACE6-626F531F5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02" r:id="rId1"/>
    <p:sldLayoutId id="2147489903" r:id="rId2"/>
    <p:sldLayoutId id="2147489904" r:id="rId3"/>
    <p:sldLayoutId id="2147489905" r:id="rId4"/>
    <p:sldLayoutId id="2147489906" r:id="rId5"/>
    <p:sldLayoutId id="2147489907" r:id="rId6"/>
    <p:sldLayoutId id="2147489908" r:id="rId7"/>
    <p:sldLayoutId id="2147489909" r:id="rId8"/>
    <p:sldLayoutId id="2147489910" r:id="rId9"/>
    <p:sldLayoutId id="2147489911" r:id="rId10"/>
    <p:sldLayoutId id="2147489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65034DB-5793-4F8F-AA78-DC9499018F6A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7A4CC2-F208-4CBB-864C-AC63FB69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13" r:id="rId1"/>
    <p:sldLayoutId id="2147489914" r:id="rId2"/>
    <p:sldLayoutId id="2147489915" r:id="rId3"/>
    <p:sldLayoutId id="2147489916" r:id="rId4"/>
    <p:sldLayoutId id="2147489917" r:id="rId5"/>
    <p:sldLayoutId id="2147489918" r:id="rId6"/>
    <p:sldLayoutId id="2147489919" r:id="rId7"/>
    <p:sldLayoutId id="2147489920" r:id="rId8"/>
    <p:sldLayoutId id="2147489921" r:id="rId9"/>
    <p:sldLayoutId id="2147489922" r:id="rId10"/>
    <p:sldLayoutId id="2147489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05539F-0940-41EF-994B-0254AC9CC04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11C0FE2-6CDF-4528-82D9-28166AF05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24" r:id="rId1"/>
    <p:sldLayoutId id="2147489925" r:id="rId2"/>
    <p:sldLayoutId id="2147489926" r:id="rId3"/>
    <p:sldLayoutId id="2147489927" r:id="rId4"/>
    <p:sldLayoutId id="2147489928" r:id="rId5"/>
    <p:sldLayoutId id="2147489929" r:id="rId6"/>
    <p:sldLayoutId id="2147489930" r:id="rId7"/>
    <p:sldLayoutId id="2147489931" r:id="rId8"/>
    <p:sldLayoutId id="2147489932" r:id="rId9"/>
    <p:sldLayoutId id="2147489933" r:id="rId10"/>
    <p:sldLayoutId id="2147489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8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FEA616C-CFF1-4FCE-B713-755B73498A48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18B274DC-4BA5-4742-95E8-7B2F0831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35" r:id="rId1"/>
    <p:sldLayoutId id="2147489799" r:id="rId2"/>
    <p:sldLayoutId id="2147489798" r:id="rId3"/>
    <p:sldLayoutId id="2147489797" r:id="rId4"/>
    <p:sldLayoutId id="2147489796" r:id="rId5"/>
    <p:sldLayoutId id="2147489795" r:id="rId6"/>
    <p:sldLayoutId id="2147489794" r:id="rId7"/>
    <p:sldLayoutId id="2147489793" r:id="rId8"/>
    <p:sldLayoutId id="2147489792" r:id="rId9"/>
    <p:sldLayoutId id="2147489791" r:id="rId10"/>
    <p:sldLayoutId id="214748979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04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04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1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0472" name="Bild 8" descr="AZ_Logo_RGB.ai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3334ECC-6DBF-4869-A491-C9C69DFC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8" r:id="rId13"/>
    <p:sldLayoutId id="21474899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8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5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832" name="Bild 8" descr="AZ_Logo_RGB.ai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EDE0B82-B904-4ABF-ADE3-595072B7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50" r:id="rId1"/>
    <p:sldLayoutId id="2147489951" r:id="rId2"/>
    <p:sldLayoutId id="2147489952" r:id="rId3"/>
    <p:sldLayoutId id="2147489953" r:id="rId4"/>
    <p:sldLayoutId id="2147489954" r:id="rId5"/>
    <p:sldLayoutId id="2147489955" r:id="rId6"/>
    <p:sldLayoutId id="2147489956" r:id="rId7"/>
    <p:sldLayoutId id="2147489957" r:id="rId8"/>
    <p:sldLayoutId id="2147489958" r:id="rId9"/>
    <p:sldLayoutId id="2147489959" r:id="rId10"/>
    <p:sldLayoutId id="2147489960" r:id="rId11"/>
    <p:sldLayoutId id="2147489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91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91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9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9144" name="Bild 8" descr="AZ_Logo_RGB.ai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CEC3162-8079-4C69-970D-25082CA56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6" r:id="rId5"/>
    <p:sldLayoutId id="2147489967" r:id="rId6"/>
    <p:sldLayoutId id="2147489968" r:id="rId7"/>
    <p:sldLayoutId id="2147489969" r:id="rId8"/>
    <p:sldLayoutId id="2147489970" r:id="rId9"/>
    <p:sldLayoutId id="2147489971" r:id="rId10"/>
    <p:sldLayoutId id="2147489972" r:id="rId11"/>
    <p:sldLayoutId id="21474899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24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24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2456" name="Bild 8" descr="AZ_Logo_RGB.ai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6CDF9DE-197B-4DA4-B193-3315B5A03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74" r:id="rId1"/>
    <p:sldLayoutId id="2147489975" r:id="rId2"/>
    <p:sldLayoutId id="2147489976" r:id="rId3"/>
    <p:sldLayoutId id="2147489977" r:id="rId4"/>
    <p:sldLayoutId id="2147489978" r:id="rId5"/>
    <p:sldLayoutId id="2147489979" r:id="rId6"/>
    <p:sldLayoutId id="2147489980" r:id="rId7"/>
    <p:sldLayoutId id="2147489981" r:id="rId8"/>
    <p:sldLayoutId id="2147489982" r:id="rId9"/>
    <p:sldLayoutId id="2147489983" r:id="rId10"/>
    <p:sldLayoutId id="2147489984" r:id="rId11"/>
    <p:sldLayoutId id="21474899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ACB03BB-05B8-44E2-8C39-FA9EB08AD03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7A81F9-CF7E-4B23-85D0-22F627FB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11" r:id="rId1"/>
    <p:sldLayoutId id="2147489812" r:id="rId2"/>
    <p:sldLayoutId id="2147489813" r:id="rId3"/>
    <p:sldLayoutId id="2147489814" r:id="rId4"/>
    <p:sldLayoutId id="2147489815" r:id="rId5"/>
    <p:sldLayoutId id="2147489816" r:id="rId6"/>
    <p:sldLayoutId id="2147489817" r:id="rId7"/>
    <p:sldLayoutId id="2147489818" r:id="rId8"/>
    <p:sldLayoutId id="2147489819" r:id="rId9"/>
    <p:sldLayoutId id="2147489820" r:id="rId10"/>
    <p:sldLayoutId id="2147489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7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ru-RU" sz="300">
              <a:solidFill>
                <a:srgbClr val="0D0D0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768" name="Bild 8" descr="AZ_Logo_RGB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>
                <a:solidFill>
                  <a:srgbClr val="0D0D0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90DD564-E754-4DB4-8475-773B8914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4EEB48-DDD2-4738-9F3C-CC9576CED3FD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16993DD-AE73-4C4A-A930-6D10F67CB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22" r:id="rId1"/>
    <p:sldLayoutId id="2147489823" r:id="rId2"/>
    <p:sldLayoutId id="2147489824" r:id="rId3"/>
    <p:sldLayoutId id="2147489825" r:id="rId4"/>
    <p:sldLayoutId id="2147489826" r:id="rId5"/>
    <p:sldLayoutId id="2147489827" r:id="rId6"/>
    <p:sldLayoutId id="2147489828" r:id="rId7"/>
    <p:sldLayoutId id="2147489829" r:id="rId8"/>
    <p:sldLayoutId id="2147489830" r:id="rId9"/>
    <p:sldLayoutId id="2147489831" r:id="rId10"/>
    <p:sldLayoutId id="2147489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A5E51AE-4E49-4E39-BBD3-0EAAB4AFFC74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FF36E1-DD94-4B11-801E-3FBC5A56E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33" r:id="rId1"/>
    <p:sldLayoutId id="2147489834" r:id="rId2"/>
    <p:sldLayoutId id="2147489835" r:id="rId3"/>
    <p:sldLayoutId id="2147489836" r:id="rId4"/>
    <p:sldLayoutId id="2147489837" r:id="rId5"/>
    <p:sldLayoutId id="2147489838" r:id="rId6"/>
    <p:sldLayoutId id="2147489839" r:id="rId7"/>
    <p:sldLayoutId id="2147489840" r:id="rId8"/>
    <p:sldLayoutId id="2147489841" r:id="rId9"/>
    <p:sldLayoutId id="2147489842" r:id="rId10"/>
    <p:sldLayoutId id="2147489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5313BA7-893E-47EF-B540-BBBA6A9BEA27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6E1AF3-D8AF-4127-8BE9-40EBF704C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44" r:id="rId1"/>
    <p:sldLayoutId id="2147489845" r:id="rId2"/>
    <p:sldLayoutId id="2147489846" r:id="rId3"/>
    <p:sldLayoutId id="2147489847" r:id="rId4"/>
    <p:sldLayoutId id="2147489848" r:id="rId5"/>
    <p:sldLayoutId id="2147489849" r:id="rId6"/>
    <p:sldLayoutId id="2147489850" r:id="rId7"/>
    <p:sldLayoutId id="2147489851" r:id="rId8"/>
    <p:sldLayoutId id="2147489852" r:id="rId9"/>
    <p:sldLayoutId id="2147489853" r:id="rId10"/>
    <p:sldLayoutId id="2147489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1B20D6F-5C84-4CBB-8882-3B1546FB2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55" r:id="rId1"/>
    <p:sldLayoutId id="2147489856" r:id="rId2"/>
    <p:sldLayoutId id="2147489857" r:id="rId3"/>
    <p:sldLayoutId id="2147489858" r:id="rId4"/>
    <p:sldLayoutId id="2147489859" r:id="rId5"/>
    <p:sldLayoutId id="2147489860" r:id="rId6"/>
    <p:sldLayoutId id="2147489861" r:id="rId7"/>
    <p:sldLayoutId id="2147489862" r:id="rId8"/>
    <p:sldLayoutId id="2147489863" r:id="rId9"/>
    <p:sldLayoutId id="2147489864" r:id="rId10"/>
    <p:sldLayoutId id="2147489865" r:id="rId11"/>
    <p:sldLayoutId id="2147489866" r:id="rId12"/>
    <p:sldLayoutId id="21474898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1" name="Rectangle 137"/>
          <p:cNvSpPr>
            <a:spLocks noChangeArrowheads="1"/>
          </p:cNvSpPr>
          <p:nvPr/>
        </p:nvSpPr>
        <p:spPr bwMode="auto">
          <a:xfrm>
            <a:off x="123825" y="123825"/>
            <a:ext cx="8886825" cy="618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338" y="1341438"/>
            <a:ext cx="6264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EB80F41-A66E-4DA1-BE03-F93E4D5C5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6808" name="Picture 7" descr="rosn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376988"/>
            <a:ext cx="717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Bild 8" descr="AZ_Logo_RGB.ai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02513" y="6010275"/>
            <a:ext cx="12731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8" r:id="rId1"/>
    <p:sldLayoutId id="2147489777" r:id="rId2"/>
    <p:sldLayoutId id="2147489776" r:id="rId3"/>
    <p:sldLayoutId id="2147489775" r:id="rId4"/>
    <p:sldLayoutId id="2147489774" r:id="rId5"/>
    <p:sldLayoutId id="2147489773" r:id="rId6"/>
    <p:sldLayoutId id="2147489772" r:id="rId7"/>
    <p:sldLayoutId id="2147489771" r:id="rId8"/>
    <p:sldLayoutId id="2147489770" r:id="rId9"/>
    <p:sldLayoutId id="2147489769" r:id="rId10"/>
    <p:sldLayoutId id="2147489768" r:id="rId11"/>
    <p:sldLayoutId id="2147489767" r:id="rId12"/>
    <p:sldLayoutId id="2147489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82645E0-0820-4AE0-8FE2-17D9C69134E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75CF55-D3C8-4267-80C8-D1B5685D7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  <p:sldLayoutId id="2147489876" r:id="rId8"/>
    <p:sldLayoutId id="2147489877" r:id="rId9"/>
    <p:sldLayoutId id="2147489878" r:id="rId10"/>
    <p:sldLayoutId id="2147489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F1DF83B-0DC0-4C87-9ED9-C8B6E4CB8151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B805C9C-77A1-4D58-AEA6-88CFF38C4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0" r:id="rId1"/>
    <p:sldLayoutId id="2147489881" r:id="rId2"/>
    <p:sldLayoutId id="2147489882" r:id="rId3"/>
    <p:sldLayoutId id="2147489883" r:id="rId4"/>
    <p:sldLayoutId id="2147489884" r:id="rId5"/>
    <p:sldLayoutId id="2147489885" r:id="rId6"/>
    <p:sldLayoutId id="2147489886" r:id="rId7"/>
    <p:sldLayoutId id="2147489887" r:id="rId8"/>
    <p:sldLayoutId id="2147489888" r:id="rId9"/>
    <p:sldLayoutId id="2147489889" r:id="rId10"/>
    <p:sldLayoutId id="2147489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Picture 34" descr="H:\Marketing\Images\B2B\Vis_Global_Risk_Management_Bridge_visual_landscape_A3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9144000" cy="63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8" name="Bild 8" descr="AZ_Logo_RGB.a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59" name="Freeform 7"/>
          <p:cNvSpPr>
            <a:spLocks/>
          </p:cNvSpPr>
          <p:nvPr/>
        </p:nvSpPr>
        <p:spPr bwMode="auto">
          <a:xfrm>
            <a:off x="431800" y="503238"/>
            <a:ext cx="3311525" cy="3195637"/>
          </a:xfrm>
          <a:custGeom>
            <a:avLst/>
            <a:gdLst>
              <a:gd name="T0" fmla="*/ 0 w 2322"/>
              <a:gd name="T1" fmla="*/ 2147483647 h 2304"/>
              <a:gd name="T2" fmla="*/ 2147483647 w 2322"/>
              <a:gd name="T3" fmla="*/ 2147483647 h 2304"/>
              <a:gd name="T4" fmla="*/ 2147483647 w 2322"/>
              <a:gd name="T5" fmla="*/ 2147483647 h 2304"/>
              <a:gd name="T6" fmla="*/ 2147483647 w 2322"/>
              <a:gd name="T7" fmla="*/ 0 h 2304"/>
              <a:gd name="T8" fmla="*/ 0 w 2322"/>
              <a:gd name="T9" fmla="*/ 0 h 2304"/>
              <a:gd name="T10" fmla="*/ 0 w 2322"/>
              <a:gd name="T11" fmla="*/ 2147483647 h 2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2"/>
              <a:gd name="T19" fmla="*/ 0 h 2304"/>
              <a:gd name="T20" fmla="*/ 2322 w 2322"/>
              <a:gd name="T21" fmla="*/ 2304 h 2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rgbClr val="11338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9860" name="TextBox 9"/>
          <p:cNvSpPr txBox="1">
            <a:spLocks noChangeArrowheads="1"/>
          </p:cNvSpPr>
          <p:nvPr/>
        </p:nvSpPr>
        <p:spPr bwMode="auto">
          <a:xfrm>
            <a:off x="539750" y="620713"/>
            <a:ext cx="31686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>
                <a:solidFill>
                  <a:schemeClr val="bg1"/>
                </a:solidFill>
                <a:cs typeface="Arial" charset="0"/>
              </a:rPr>
              <a:t>Обзор рынка</a:t>
            </a:r>
            <a:endParaRPr lang="en-US" sz="32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endParaRPr lang="ru-RU" sz="2600" b="1">
              <a:solidFill>
                <a:schemeClr val="bg1"/>
              </a:solidFill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ru-RU">
                <a:solidFill>
                  <a:schemeClr val="bg1"/>
                </a:solidFill>
                <a:cs typeface="Arial" charset="0"/>
              </a:rPr>
              <a:t>Анализ конкурентоспособности продукта </a:t>
            </a:r>
            <a:r>
              <a:rPr lang="en-US">
                <a:solidFill>
                  <a:schemeClr val="bg1"/>
                </a:solidFill>
                <a:cs typeface="Arial" charset="0"/>
              </a:rPr>
              <a:t>Allianz </a:t>
            </a:r>
            <a:r>
              <a:rPr lang="ru-RU">
                <a:solidFill>
                  <a:schemeClr val="bg1"/>
                </a:solidFill>
                <a:cs typeface="Arial" charset="0"/>
              </a:rPr>
              <a:t>ДМС Эксперт по цене (тарифам) и наполнению</a:t>
            </a:r>
            <a:endParaRPr lang="en-US">
              <a:solidFill>
                <a:schemeClr val="bg1"/>
              </a:solidFill>
              <a:cs typeface="Arial" charset="0"/>
            </a:endParaRPr>
          </a:p>
          <a:p>
            <a:pPr eaLnBrk="0" hangingPunct="0"/>
            <a:endParaRPr lang="en-US" sz="2000">
              <a:solidFill>
                <a:schemeClr val="bg1"/>
              </a:solidFill>
              <a:cs typeface="Arial" charset="0"/>
            </a:endParaRPr>
          </a:p>
          <a:p>
            <a:pPr eaLnBrk="0" hangingPunct="0"/>
            <a:r>
              <a:rPr lang="ru-RU" sz="1000">
                <a:solidFill>
                  <a:schemeClr val="bg1"/>
                </a:solidFill>
                <a:cs typeface="Arial" charset="0"/>
              </a:rPr>
              <a:t>3</a:t>
            </a:r>
            <a:r>
              <a:rPr lang="en-US" sz="10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000">
                <a:solidFill>
                  <a:schemeClr val="bg1"/>
                </a:solidFill>
                <a:cs typeface="Arial" charset="0"/>
              </a:rPr>
              <a:t>сентября</a:t>
            </a:r>
            <a:r>
              <a:rPr lang="en-US" sz="1000">
                <a:solidFill>
                  <a:schemeClr val="bg1"/>
                </a:solidFill>
                <a:cs typeface="Arial" charset="0"/>
              </a:rPr>
              <a:t> 2013</a:t>
            </a:r>
            <a:endParaRPr lang="ru-RU" sz="1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4"/>
          <p:cNvSpPr>
            <a:spLocks noChangeArrowheads="1"/>
          </p:cNvSpPr>
          <p:nvPr/>
        </p:nvSpPr>
        <p:spPr bwMode="gray">
          <a:xfrm>
            <a:off x="395288" y="260350"/>
            <a:ext cx="849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2200">
                <a:solidFill>
                  <a:srgbClr val="113388"/>
                </a:solidFill>
                <a:cs typeface="Arial" charset="0"/>
              </a:rPr>
              <a:t>Анализ рынка ДМС – 6 месяцев 2013 года</a:t>
            </a:r>
          </a:p>
        </p:txBody>
      </p:sp>
      <p:sp>
        <p:nvSpPr>
          <p:cNvPr id="251906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6852A9EA-DEEF-44AC-9674-56F02D5124F7}" type="slidenum">
              <a:rPr lang="ru-RU" sz="800">
                <a:solidFill>
                  <a:srgbClr val="898989"/>
                </a:solidFill>
              </a:rPr>
              <a:pPr algn="r" eaLnBrk="0" hangingPunct="0"/>
              <a:t>2</a:t>
            </a:fld>
            <a:endParaRPr lang="ru-RU" sz="800">
              <a:solidFill>
                <a:srgbClr val="89898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692150"/>
          <a:ext cx="7997825" cy="5319713"/>
        </p:xfrm>
        <a:graphic>
          <a:graphicData uri="http://schemas.openxmlformats.org/drawingml/2006/table">
            <a:tbl>
              <a:tblPr/>
              <a:tblGrid>
                <a:gridCol w="558618"/>
                <a:gridCol w="2288973"/>
                <a:gridCol w="858366"/>
                <a:gridCol w="858366"/>
                <a:gridCol w="858366"/>
                <a:gridCol w="858366"/>
                <a:gridCol w="858366"/>
                <a:gridCol w="858366"/>
              </a:tblGrid>
              <a:tr h="540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#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GPW *)</a:t>
                      </a:r>
                      <a:b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06M12Y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GPW *)</a:t>
                      </a:r>
                      <a:b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</a:br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latin typeface="Arial"/>
                        </a:rPr>
                        <a:t>06M13Y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2F2F2"/>
                          </a:solidFill>
                          <a:latin typeface="Arial"/>
                        </a:rPr>
                        <a:t>Рост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latin typeface="Arial"/>
                      </a:endParaRP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2F2F2"/>
                          </a:solidFill>
                          <a:latin typeface="Arial"/>
                        </a:rPr>
                        <a:t>Изменение позиции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latin typeface="Arial"/>
                      </a:endParaRP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2F2F2"/>
                          </a:solidFill>
                          <a:latin typeface="Arial"/>
                        </a:rPr>
                        <a:t>Доля рынка</a:t>
                      </a:r>
                      <a:endParaRPr lang="en-US" sz="1100" b="0" i="0" u="none" strike="noStrike" dirty="0">
                        <a:solidFill>
                          <a:srgbClr val="F2F2F2"/>
                        </a:solidFill>
                        <a:latin typeface="Arial"/>
                      </a:endParaRP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2F2F2"/>
                          </a:solidFill>
                          <a:latin typeface="Arial"/>
                        </a:rPr>
                        <a:t>Loss Ratio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СОГАЗ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18 142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19 910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+9,7%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не изм.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26,3%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92,4%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РЕСО-Гарантия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4 714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5 782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+22,7%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7,6%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82,6%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Black"/>
                        </a:rPr>
                        <a:t>3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 Black"/>
                        </a:rPr>
                        <a:t>Allianz in Russia (restated)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4 634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5 185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+11,9%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+1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6,9%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smtClean="0">
                          <a:latin typeface="Arial Black"/>
                        </a:rPr>
                        <a:t>69.6</a:t>
                      </a:r>
                      <a:r>
                        <a:rPr lang="ru-RU" sz="1100" b="0" i="0" u="none" strike="noStrike" smtClean="0">
                          <a:latin typeface="Arial Black"/>
                        </a:rPr>
                        <a:t>%</a:t>
                      </a:r>
                      <a:r>
                        <a:rPr lang="ru-RU" sz="1100" b="0" i="0" u="none" strike="noStrike" dirty="0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ИНГОССТРАХ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4 979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5 073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+1,9%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-2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6,7%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82,2%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РОСГОССТРАХ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4 500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4 835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+7,5%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не изм.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6,4%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67,2%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АЛЬФАСТРАХОВАНИЕ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3 402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4 135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+21,6%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5,5%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90,9%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ЖАСО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3 427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3 855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+12,5%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-1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5,1%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93,7%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СОГЛАСИЕ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2 914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2 954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+1,4%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не изм.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3,9%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86,7%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ТРАНСНЕФТЬ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1 992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2 258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+13,3%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не изм.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3,0%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72,2%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/>
                        </a:rPr>
                        <a:t>РЕНЕССАНС СТРАХОВАНИЕ группа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1 759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1 857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+5,6%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не изм.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"/>
                        </a:rPr>
                        <a:t>2,5%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57,5%</a:t>
                      </a:r>
                      <a:r>
                        <a:rPr lang="ru-RU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 Black"/>
                        </a:rPr>
                        <a:t>TOP10 market in RUR Mln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50 462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55 844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+10,7%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73,8%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 Black"/>
                        </a:rPr>
                        <a:t>84,1%</a:t>
                      </a:r>
                      <a:r>
                        <a:rPr lang="ru-RU" sz="1100" b="0" i="0" u="none" strike="noStrike" dirty="0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 Black"/>
                        </a:rPr>
                        <a:t>TOTAL market in RUR Mln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69 459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75 650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+8,9% 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latin typeface="Arial Black"/>
                        </a:rPr>
                        <a:t>81,6%</a:t>
                      </a:r>
                      <a:r>
                        <a:rPr lang="ru-RU" sz="1100" b="0" i="0" u="none" strike="noStrike" dirty="0">
                          <a:latin typeface="Arial Black"/>
                        </a:rPr>
                        <a:t> </a:t>
                      </a: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6125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 dirty="0">
                          <a:latin typeface="Arial"/>
                        </a:rPr>
                        <a:t>*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Все цифры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– </a:t>
                      </a:r>
                      <a:r>
                        <a:rPr lang="ru-RU" sz="1100" b="0" i="1" u="none" strike="noStrike" dirty="0" smtClean="0">
                          <a:latin typeface="Arial"/>
                        </a:rPr>
                        <a:t>в млн.руб., если не указано иное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72000" marR="72000" marT="54000" marB="54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4"/>
          <p:cNvSpPr>
            <a:spLocks noChangeArrowheads="1"/>
          </p:cNvSpPr>
          <p:nvPr/>
        </p:nvSpPr>
        <p:spPr bwMode="gray">
          <a:xfrm>
            <a:off x="395288" y="260350"/>
            <a:ext cx="849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2200">
                <a:solidFill>
                  <a:srgbClr val="113388"/>
                </a:solidFill>
                <a:cs typeface="Arial" charset="0"/>
              </a:rPr>
              <a:t>Mapping </a:t>
            </a:r>
            <a:r>
              <a:rPr lang="ru-RU" sz="2200">
                <a:solidFill>
                  <a:srgbClr val="113388"/>
                </a:solidFill>
                <a:cs typeface="Arial" charset="0"/>
              </a:rPr>
              <a:t>продуктов ДМС страховых компаний</a:t>
            </a:r>
          </a:p>
        </p:txBody>
      </p:sp>
      <p:sp>
        <p:nvSpPr>
          <p:cNvPr id="45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fld id="{A060A59C-5369-47A4-9B11-B8816687F5CC}" type="slidenum">
              <a:rPr lang="ru-RU" sz="800">
                <a:solidFill>
                  <a:srgbClr val="898989"/>
                </a:solidFill>
                <a:latin typeface="+mn-lt"/>
              </a:rPr>
              <a:pPr algn="r" eaLnBrk="0" hangingPunct="0">
                <a:defRPr/>
              </a:pPr>
              <a:t>3</a:t>
            </a:fld>
            <a:endParaRPr lang="ru-RU" sz="80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53955" name="Группа 29"/>
          <p:cNvGrpSpPr>
            <a:grpSpLocks noChangeAspect="1"/>
          </p:cNvGrpSpPr>
          <p:nvPr/>
        </p:nvGrpSpPr>
        <p:grpSpPr bwMode="auto">
          <a:xfrm>
            <a:off x="1204913" y="1557338"/>
            <a:ext cx="6208712" cy="4667250"/>
            <a:chOff x="1516602" y="1738649"/>
            <a:chExt cx="5936413" cy="4462659"/>
          </a:xfrm>
        </p:grpSpPr>
        <p:grpSp>
          <p:nvGrpSpPr>
            <p:cNvPr id="253960" name="Группа 9"/>
            <p:cNvGrpSpPr>
              <a:grpSpLocks/>
            </p:cNvGrpSpPr>
            <p:nvPr/>
          </p:nvGrpSpPr>
          <p:grpSpPr bwMode="auto">
            <a:xfrm>
              <a:off x="1516602" y="1738649"/>
              <a:ext cx="5791702" cy="4462659"/>
              <a:chOff x="1511660" y="1738649"/>
              <a:chExt cx="5791702" cy="4462659"/>
            </a:xfrm>
          </p:grpSpPr>
          <p:pic>
            <p:nvPicPr>
              <p:cNvPr id="253996" name="Рисунок 7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11660" y="1738649"/>
                <a:ext cx="5791702" cy="4462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3997" name="Рисунок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27684" y="2139337"/>
                <a:ext cx="4956478" cy="3907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Овал 10"/>
            <p:cNvSpPr/>
            <p:nvPr/>
          </p:nvSpPr>
          <p:spPr>
            <a:xfrm>
              <a:off x="3496780" y="4624647"/>
              <a:ext cx="440271" cy="440271"/>
            </a:xfrm>
            <a:prstGeom prst="ellipse">
              <a:avLst/>
            </a:prstGeom>
            <a:solidFill>
              <a:srgbClr val="652B9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53964" name="TextBox 18"/>
            <p:cNvSpPr txBox="1">
              <a:spLocks noChangeArrowheads="1"/>
            </p:cNvSpPr>
            <p:nvPr/>
          </p:nvSpPr>
          <p:spPr bwMode="auto">
            <a:xfrm>
              <a:off x="2670616" y="5392512"/>
              <a:ext cx="720080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РГС</a:t>
              </a:r>
            </a:p>
          </p:txBody>
        </p:sp>
        <p:sp>
          <p:nvSpPr>
            <p:cNvPr id="253965" name="TextBox 19"/>
            <p:cNvSpPr txBox="1">
              <a:spLocks noChangeArrowheads="1"/>
            </p:cNvSpPr>
            <p:nvPr/>
          </p:nvSpPr>
          <p:spPr bwMode="auto">
            <a:xfrm>
              <a:off x="1913299" y="4421835"/>
              <a:ext cx="972108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Согласие</a:t>
              </a:r>
            </a:p>
          </p:txBody>
        </p:sp>
        <p:sp>
          <p:nvSpPr>
            <p:cNvPr id="253966" name="TextBox 20"/>
            <p:cNvSpPr txBox="1">
              <a:spLocks noChangeArrowheads="1"/>
            </p:cNvSpPr>
            <p:nvPr/>
          </p:nvSpPr>
          <p:spPr bwMode="auto">
            <a:xfrm>
              <a:off x="3221392" y="5013854"/>
              <a:ext cx="972108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Ренессанс</a:t>
              </a:r>
            </a:p>
          </p:txBody>
        </p:sp>
        <p:sp>
          <p:nvSpPr>
            <p:cNvPr id="253967" name="TextBox 21"/>
            <p:cNvSpPr txBox="1">
              <a:spLocks noChangeArrowheads="1"/>
            </p:cNvSpPr>
            <p:nvPr/>
          </p:nvSpPr>
          <p:spPr bwMode="auto">
            <a:xfrm>
              <a:off x="3600050" y="3385816"/>
              <a:ext cx="972108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Альфа</a:t>
              </a:r>
            </a:p>
          </p:txBody>
        </p:sp>
        <p:sp>
          <p:nvSpPr>
            <p:cNvPr id="253968" name="TextBox 22"/>
            <p:cNvSpPr txBox="1">
              <a:spLocks noChangeArrowheads="1"/>
            </p:cNvSpPr>
            <p:nvPr/>
          </p:nvSpPr>
          <p:spPr bwMode="auto">
            <a:xfrm>
              <a:off x="5149107" y="2535363"/>
              <a:ext cx="972108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РЕСО</a:t>
              </a:r>
            </a:p>
          </p:txBody>
        </p:sp>
        <p:sp>
          <p:nvSpPr>
            <p:cNvPr id="253969" name="TextBox 23"/>
            <p:cNvSpPr txBox="1">
              <a:spLocks noChangeArrowheads="1"/>
            </p:cNvSpPr>
            <p:nvPr/>
          </p:nvSpPr>
          <p:spPr bwMode="auto">
            <a:xfrm>
              <a:off x="5940848" y="3447429"/>
              <a:ext cx="1512167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63388"/>
                  </a:solidFill>
                  <a:latin typeface="Calibri" pitchFamily="34" charset="0"/>
                </a:rPr>
                <a:t>Allianz</a:t>
              </a:r>
              <a:endParaRPr lang="ru-RU" sz="1200" b="1">
                <a:solidFill>
                  <a:srgbClr val="063388"/>
                </a:solidFill>
                <a:latin typeface="Calibri" pitchFamily="34" charset="0"/>
              </a:endParaRPr>
            </a:p>
          </p:txBody>
        </p:sp>
        <p:sp>
          <p:nvSpPr>
            <p:cNvPr id="253970" name="TextBox 24"/>
            <p:cNvSpPr txBox="1">
              <a:spLocks noChangeArrowheads="1"/>
            </p:cNvSpPr>
            <p:nvPr/>
          </p:nvSpPr>
          <p:spPr bwMode="auto">
            <a:xfrm>
              <a:off x="6001444" y="4789945"/>
              <a:ext cx="972108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Ингосстрах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183791" y="2438406"/>
              <a:ext cx="1935292" cy="3227079"/>
            </a:xfrm>
            <a:custGeom>
              <a:avLst/>
              <a:gdLst>
                <a:gd name="connsiteX0" fmla="*/ 133585 w 1936043"/>
                <a:gd name="connsiteY0" fmla="*/ 146755 h 3226740"/>
                <a:gd name="connsiteX1" fmla="*/ 765762 w 1936043"/>
                <a:gd name="connsiteY1" fmla="*/ 45155 h 3226740"/>
                <a:gd name="connsiteX2" fmla="*/ 1431807 w 1936043"/>
                <a:gd name="connsiteY2" fmla="*/ 417688 h 3226740"/>
                <a:gd name="connsiteX3" fmla="*/ 1838207 w 1936043"/>
                <a:gd name="connsiteY3" fmla="*/ 722488 h 3226740"/>
                <a:gd name="connsiteX4" fmla="*/ 1905940 w 1936043"/>
                <a:gd name="connsiteY4" fmla="*/ 1128888 h 3226740"/>
                <a:gd name="connsiteX5" fmla="*/ 1905940 w 1936043"/>
                <a:gd name="connsiteY5" fmla="*/ 2381955 h 3226740"/>
                <a:gd name="connsiteX6" fmla="*/ 1894651 w 1936043"/>
                <a:gd name="connsiteY6" fmla="*/ 2935110 h 3226740"/>
                <a:gd name="connsiteX7" fmla="*/ 1657585 w 1936043"/>
                <a:gd name="connsiteY7" fmla="*/ 3194755 h 3226740"/>
                <a:gd name="connsiteX8" fmla="*/ 1183451 w 1936043"/>
                <a:gd name="connsiteY8" fmla="*/ 3127021 h 3226740"/>
                <a:gd name="connsiteX9" fmla="*/ 957674 w 1936043"/>
                <a:gd name="connsiteY9" fmla="*/ 2619021 h 3226740"/>
                <a:gd name="connsiteX10" fmla="*/ 664162 w 1936043"/>
                <a:gd name="connsiteY10" fmla="*/ 1851377 h 3226740"/>
                <a:gd name="connsiteX11" fmla="*/ 212607 w 1936043"/>
                <a:gd name="connsiteY11" fmla="*/ 1128888 h 3226740"/>
                <a:gd name="connsiteX12" fmla="*/ 9407 w 1936043"/>
                <a:gd name="connsiteY12" fmla="*/ 440266 h 3226740"/>
                <a:gd name="connsiteX13" fmla="*/ 133585 w 1936043"/>
                <a:gd name="connsiteY13" fmla="*/ 146755 h 322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043" h="3226740">
                  <a:moveTo>
                    <a:pt x="133585" y="146755"/>
                  </a:moveTo>
                  <a:cubicBezTo>
                    <a:pt x="259644" y="80903"/>
                    <a:pt x="549392" y="0"/>
                    <a:pt x="765762" y="45155"/>
                  </a:cubicBezTo>
                  <a:cubicBezTo>
                    <a:pt x="982132" y="90310"/>
                    <a:pt x="1253066" y="304799"/>
                    <a:pt x="1431807" y="417688"/>
                  </a:cubicBezTo>
                  <a:cubicBezTo>
                    <a:pt x="1610548" y="530577"/>
                    <a:pt x="1759185" y="603955"/>
                    <a:pt x="1838207" y="722488"/>
                  </a:cubicBezTo>
                  <a:cubicBezTo>
                    <a:pt x="1917229" y="841021"/>
                    <a:pt x="1894651" y="852310"/>
                    <a:pt x="1905940" y="1128888"/>
                  </a:cubicBezTo>
                  <a:cubicBezTo>
                    <a:pt x="1917229" y="1405466"/>
                    <a:pt x="1907821" y="2080918"/>
                    <a:pt x="1905940" y="2381955"/>
                  </a:cubicBezTo>
                  <a:cubicBezTo>
                    <a:pt x="1904059" y="2682992"/>
                    <a:pt x="1936043" y="2799643"/>
                    <a:pt x="1894651" y="2935110"/>
                  </a:cubicBezTo>
                  <a:cubicBezTo>
                    <a:pt x="1853259" y="3070577"/>
                    <a:pt x="1776118" y="3162770"/>
                    <a:pt x="1657585" y="3194755"/>
                  </a:cubicBezTo>
                  <a:cubicBezTo>
                    <a:pt x="1539052" y="3226740"/>
                    <a:pt x="1300103" y="3222977"/>
                    <a:pt x="1183451" y="3127021"/>
                  </a:cubicBezTo>
                  <a:cubicBezTo>
                    <a:pt x="1066799" y="3031065"/>
                    <a:pt x="1044222" y="2831628"/>
                    <a:pt x="957674" y="2619021"/>
                  </a:cubicBezTo>
                  <a:cubicBezTo>
                    <a:pt x="871126" y="2406414"/>
                    <a:pt x="788340" y="2099732"/>
                    <a:pt x="664162" y="1851377"/>
                  </a:cubicBezTo>
                  <a:cubicBezTo>
                    <a:pt x="539984" y="1603022"/>
                    <a:pt x="321733" y="1364073"/>
                    <a:pt x="212607" y="1128888"/>
                  </a:cubicBezTo>
                  <a:cubicBezTo>
                    <a:pt x="103481" y="893703"/>
                    <a:pt x="18815" y="605836"/>
                    <a:pt x="9407" y="440266"/>
                  </a:cubicBezTo>
                  <a:cubicBezTo>
                    <a:pt x="0" y="274696"/>
                    <a:pt x="7526" y="212607"/>
                    <a:pt x="133585" y="146755"/>
                  </a:cubicBez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53972" name="TextBox 27"/>
            <p:cNvSpPr txBox="1">
              <a:spLocks noChangeArrowheads="1"/>
            </p:cNvSpPr>
            <p:nvPr/>
          </p:nvSpPr>
          <p:spPr bwMode="auto">
            <a:xfrm>
              <a:off x="2525983" y="3215318"/>
              <a:ext cx="972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>
                  <a:solidFill>
                    <a:srgbClr val="063388"/>
                  </a:solidFill>
                  <a:latin typeface="Calibri" pitchFamily="34" charset="0"/>
                </a:rPr>
                <a:t>2 сегмент</a:t>
              </a:r>
            </a:p>
          </p:txBody>
        </p:sp>
        <p:sp>
          <p:nvSpPr>
            <p:cNvPr id="253973" name="TextBox 28"/>
            <p:cNvSpPr txBox="1">
              <a:spLocks noChangeArrowheads="1"/>
            </p:cNvSpPr>
            <p:nvPr/>
          </p:nvSpPr>
          <p:spPr bwMode="auto">
            <a:xfrm>
              <a:off x="6012160" y="2168860"/>
              <a:ext cx="972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400" b="1">
                  <a:solidFill>
                    <a:srgbClr val="063388"/>
                  </a:solidFill>
                  <a:latin typeface="Calibri" pitchFamily="34" charset="0"/>
                </a:rPr>
                <a:t>1 сегмент</a:t>
              </a:r>
            </a:p>
          </p:txBody>
        </p:sp>
        <p:sp>
          <p:nvSpPr>
            <p:cNvPr id="253974" name="TextBox 34"/>
            <p:cNvSpPr txBox="1">
              <a:spLocks noChangeArrowheads="1"/>
            </p:cNvSpPr>
            <p:nvPr/>
          </p:nvSpPr>
          <p:spPr bwMode="auto">
            <a:xfrm>
              <a:off x="2799443" y="4583404"/>
              <a:ext cx="594066" cy="26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200" b="1">
                  <a:solidFill>
                    <a:srgbClr val="063388"/>
                  </a:solidFill>
                  <a:latin typeface="Calibri" pitchFamily="34" charset="0"/>
                </a:rPr>
                <a:t>Согаз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162514" y="4015988"/>
              <a:ext cx="440271" cy="440271"/>
            </a:xfrm>
            <a:prstGeom prst="ellipse">
              <a:avLst/>
            </a:prstGeom>
            <a:solidFill>
              <a:srgbClr val="FA9706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773886" y="4968881"/>
              <a:ext cx="440271" cy="440271"/>
            </a:xfrm>
            <a:prstGeom prst="ellipse">
              <a:avLst/>
            </a:prstGeom>
            <a:solidFill>
              <a:srgbClr val="92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815545" y="4170322"/>
              <a:ext cx="440271" cy="440271"/>
            </a:xfrm>
            <a:prstGeom prst="ellipse">
              <a:avLst/>
            </a:prstGeom>
            <a:solidFill>
              <a:srgbClr val="819CCC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875438" y="3626781"/>
              <a:ext cx="440271" cy="440271"/>
            </a:xfrm>
            <a:prstGeom prst="ellipse">
              <a:avLst/>
            </a:prstGeom>
            <a:solidFill>
              <a:srgbClr val="DA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388353" y="3730051"/>
              <a:ext cx="440271" cy="440271"/>
            </a:xfrm>
            <a:prstGeom prst="ellipse">
              <a:avLst/>
            </a:prstGeom>
            <a:solidFill>
              <a:srgbClr val="063388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458918" y="2807436"/>
              <a:ext cx="440271" cy="440271"/>
            </a:xfrm>
            <a:prstGeom prst="ellipse">
              <a:avLst/>
            </a:prstGeom>
            <a:solidFill>
              <a:srgbClr val="00823B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181812" y="4384097"/>
              <a:ext cx="440271" cy="440271"/>
            </a:xfrm>
            <a:prstGeom prst="ellipse">
              <a:avLst/>
            </a:prstGeom>
            <a:solidFill>
              <a:srgbClr val="007DDA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grpSp>
        <p:nvGrpSpPr>
          <p:cNvPr id="253956" name="Группа 44"/>
          <p:cNvGrpSpPr>
            <a:grpSpLocks/>
          </p:cNvGrpSpPr>
          <p:nvPr/>
        </p:nvGrpSpPr>
        <p:grpSpPr bwMode="auto">
          <a:xfrm>
            <a:off x="323850" y="692150"/>
            <a:ext cx="8677275" cy="936625"/>
            <a:chOff x="329828" y="-1860289"/>
            <a:chExt cx="8238370" cy="4588285"/>
          </a:xfrm>
        </p:grpSpPr>
        <p:sp>
          <p:nvSpPr>
            <p:cNvPr id="32" name="TextBox 31"/>
            <p:cNvSpPr txBox="1"/>
            <p:nvPr/>
          </p:nvSpPr>
          <p:spPr>
            <a:xfrm>
              <a:off x="329828" y="-1860289"/>
              <a:ext cx="8238370" cy="42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68288" lvl="2" indent="-268288" eaLnBrk="0" hangingPunct="0">
                <a:spcBef>
                  <a:spcPts val="500"/>
                </a:spcBef>
                <a:buClr>
                  <a:srgbClr val="063388"/>
                </a:buClr>
                <a:defRPr/>
              </a:pP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Рынок страховых продуктов ДМС разделился на 2 сегмента:</a:t>
              </a:r>
            </a:p>
            <a:p>
              <a:pPr marL="268288" lvl="2" indent="-268288" eaLnBrk="0" hangingPunct="0">
                <a:spcBef>
                  <a:spcPts val="200"/>
                </a:spcBef>
                <a:buClr>
                  <a:srgbClr val="063388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Широкие страховые программы таких компаний как </a:t>
              </a:r>
              <a:r>
                <a:rPr lang="en-US" sz="1200" kern="0" dirty="0">
                  <a:latin typeface="Arial" pitchFamily="34" charset="0"/>
                  <a:cs typeface="Arial" pitchFamily="34" charset="0"/>
                </a:rPr>
                <a:t>Allianz</a:t>
              </a: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, РЕСО и Ингосстрах</a:t>
              </a:r>
            </a:p>
            <a:p>
              <a:pPr marL="271463" lvl="2" indent="-271463" eaLnBrk="0" hangingPunct="0">
                <a:spcBef>
                  <a:spcPts val="200"/>
                </a:spcBef>
                <a:buClr>
                  <a:srgbClr val="063388"/>
                </a:buClr>
                <a:buFont typeface="Arial" pitchFamily="34" charset="0"/>
                <a:buChar char="•"/>
                <a:defRPr/>
              </a:pP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Узкие и </a:t>
              </a:r>
              <a:r>
                <a:rPr lang="ru-RU" sz="1200" kern="0" dirty="0" err="1">
                  <a:latin typeface="Arial" pitchFamily="34" charset="0"/>
                  <a:cs typeface="Arial" pitchFamily="34" charset="0"/>
                </a:rPr>
                <a:t>средненаполненные</a:t>
              </a: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 страховые программы с невысокой ценой, которые предлагают РГС, Ренессанс, </a:t>
              </a:r>
              <a:r>
                <a:rPr lang="ru-RU" sz="1200" kern="0" dirty="0" err="1">
                  <a:latin typeface="Arial" pitchFamily="34" charset="0"/>
                  <a:cs typeface="Arial" pitchFamily="34" charset="0"/>
                </a:rPr>
                <a:t>Согаз</a:t>
              </a:r>
              <a:r>
                <a:rPr lang="ru-RU" sz="1200" kern="0" dirty="0">
                  <a:latin typeface="Arial" pitchFamily="34" charset="0"/>
                  <a:cs typeface="Arial" pitchFamily="34" charset="0"/>
                </a:rPr>
                <a:t>, Согласие и Альфа</a:t>
              </a:r>
            </a:p>
            <a:p>
              <a:pPr marL="271463" lvl="2" indent="-271463" eaLnBrk="0" hangingPunct="0">
                <a:spcBef>
                  <a:spcPts val="500"/>
                </a:spcBef>
                <a:buClr>
                  <a:srgbClr val="063388"/>
                </a:buClr>
                <a:buFont typeface="Arial" pitchFamily="34" charset="0"/>
                <a:buChar char="•"/>
                <a:defRPr/>
              </a:pPr>
              <a:endParaRPr lang="ru-RU" sz="1400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504664" y="2727996"/>
              <a:ext cx="7475725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" name="Полилиния 42"/>
          <p:cNvSpPr/>
          <p:nvPr/>
        </p:nvSpPr>
        <p:spPr>
          <a:xfrm>
            <a:off x="1724025" y="2997200"/>
            <a:ext cx="2700338" cy="2808288"/>
          </a:xfrm>
          <a:custGeom>
            <a:avLst/>
            <a:gdLst>
              <a:gd name="connsiteX0" fmla="*/ 356795 w 2976282"/>
              <a:gd name="connsiteY0" fmla="*/ 57373 h 2282414"/>
              <a:gd name="connsiteX1" fmla="*/ 1002254 w 2976282"/>
              <a:gd name="connsiteY1" fmla="*/ 14343 h 2282414"/>
              <a:gd name="connsiteX2" fmla="*/ 1615440 w 2976282"/>
              <a:gd name="connsiteY2" fmla="*/ 14343 h 2282414"/>
              <a:gd name="connsiteX3" fmla="*/ 2594385 w 2976282"/>
              <a:gd name="connsiteY3" fmla="*/ 100404 h 2282414"/>
              <a:gd name="connsiteX4" fmla="*/ 2917115 w 2976282"/>
              <a:gd name="connsiteY4" fmla="*/ 337072 h 2282414"/>
              <a:gd name="connsiteX5" fmla="*/ 2874084 w 2976282"/>
              <a:gd name="connsiteY5" fmla="*/ 1176169 h 2282414"/>
              <a:gd name="connsiteX6" fmla="*/ 2303929 w 2976282"/>
              <a:gd name="connsiteY6" fmla="*/ 1724809 h 2282414"/>
              <a:gd name="connsiteX7" fmla="*/ 1529378 w 2976282"/>
              <a:gd name="connsiteY7" fmla="*/ 2058296 h 2282414"/>
              <a:gd name="connsiteX8" fmla="*/ 658009 w 2976282"/>
              <a:gd name="connsiteY8" fmla="*/ 2187388 h 2282414"/>
              <a:gd name="connsiteX9" fmla="*/ 324522 w 2976282"/>
              <a:gd name="connsiteY9" fmla="*/ 2090569 h 2282414"/>
              <a:gd name="connsiteX10" fmla="*/ 44823 w 2976282"/>
              <a:gd name="connsiteY10" fmla="*/ 1036319 h 2282414"/>
              <a:gd name="connsiteX11" fmla="*/ 55581 w 2976282"/>
              <a:gd name="connsiteY11" fmla="*/ 444649 h 2282414"/>
              <a:gd name="connsiteX12" fmla="*/ 195430 w 2976282"/>
              <a:gd name="connsiteY12" fmla="*/ 100404 h 2282414"/>
              <a:gd name="connsiteX13" fmla="*/ 356795 w 2976282"/>
              <a:gd name="connsiteY13" fmla="*/ 57373 h 2282414"/>
              <a:gd name="connsiteX0" fmla="*/ 356795 w 2976282"/>
              <a:gd name="connsiteY0" fmla="*/ 193615 h 2418656"/>
              <a:gd name="connsiteX1" fmla="*/ 1049427 w 2976282"/>
              <a:gd name="connsiteY1" fmla="*/ 7172 h 2418656"/>
              <a:gd name="connsiteX2" fmla="*/ 1615440 w 2976282"/>
              <a:gd name="connsiteY2" fmla="*/ 150585 h 2418656"/>
              <a:gd name="connsiteX3" fmla="*/ 2594385 w 2976282"/>
              <a:gd name="connsiteY3" fmla="*/ 236646 h 2418656"/>
              <a:gd name="connsiteX4" fmla="*/ 2917115 w 2976282"/>
              <a:gd name="connsiteY4" fmla="*/ 473314 h 2418656"/>
              <a:gd name="connsiteX5" fmla="*/ 2874084 w 2976282"/>
              <a:gd name="connsiteY5" fmla="*/ 1312411 h 2418656"/>
              <a:gd name="connsiteX6" fmla="*/ 2303929 w 2976282"/>
              <a:gd name="connsiteY6" fmla="*/ 1861051 h 2418656"/>
              <a:gd name="connsiteX7" fmla="*/ 1529378 w 2976282"/>
              <a:gd name="connsiteY7" fmla="*/ 2194538 h 2418656"/>
              <a:gd name="connsiteX8" fmla="*/ 658009 w 2976282"/>
              <a:gd name="connsiteY8" fmla="*/ 2323630 h 2418656"/>
              <a:gd name="connsiteX9" fmla="*/ 324522 w 2976282"/>
              <a:gd name="connsiteY9" fmla="*/ 2226811 h 2418656"/>
              <a:gd name="connsiteX10" fmla="*/ 44823 w 2976282"/>
              <a:gd name="connsiteY10" fmla="*/ 1172561 h 2418656"/>
              <a:gd name="connsiteX11" fmla="*/ 55581 w 2976282"/>
              <a:gd name="connsiteY11" fmla="*/ 580891 h 2418656"/>
              <a:gd name="connsiteX12" fmla="*/ 195430 w 2976282"/>
              <a:gd name="connsiteY12" fmla="*/ 236646 h 2418656"/>
              <a:gd name="connsiteX13" fmla="*/ 356795 w 2976282"/>
              <a:gd name="connsiteY13" fmla="*/ 193615 h 2418656"/>
              <a:gd name="connsiteX0" fmla="*/ 356795 w 2976282"/>
              <a:gd name="connsiteY0" fmla="*/ 233556 h 2458597"/>
              <a:gd name="connsiteX1" fmla="*/ 1049427 w 2976282"/>
              <a:gd name="connsiteY1" fmla="*/ 47113 h 2458597"/>
              <a:gd name="connsiteX2" fmla="*/ 1635999 w 2976282"/>
              <a:gd name="connsiteY2" fmla="*/ 38246 h 2458597"/>
              <a:gd name="connsiteX3" fmla="*/ 2594385 w 2976282"/>
              <a:gd name="connsiteY3" fmla="*/ 276587 h 2458597"/>
              <a:gd name="connsiteX4" fmla="*/ 2917115 w 2976282"/>
              <a:gd name="connsiteY4" fmla="*/ 513255 h 2458597"/>
              <a:gd name="connsiteX5" fmla="*/ 2874084 w 2976282"/>
              <a:gd name="connsiteY5" fmla="*/ 1352352 h 2458597"/>
              <a:gd name="connsiteX6" fmla="*/ 2303929 w 2976282"/>
              <a:gd name="connsiteY6" fmla="*/ 1900992 h 2458597"/>
              <a:gd name="connsiteX7" fmla="*/ 1529378 w 2976282"/>
              <a:gd name="connsiteY7" fmla="*/ 2234479 h 2458597"/>
              <a:gd name="connsiteX8" fmla="*/ 658009 w 2976282"/>
              <a:gd name="connsiteY8" fmla="*/ 2363571 h 2458597"/>
              <a:gd name="connsiteX9" fmla="*/ 324522 w 2976282"/>
              <a:gd name="connsiteY9" fmla="*/ 2266752 h 2458597"/>
              <a:gd name="connsiteX10" fmla="*/ 44823 w 2976282"/>
              <a:gd name="connsiteY10" fmla="*/ 1212502 h 2458597"/>
              <a:gd name="connsiteX11" fmla="*/ 55581 w 2976282"/>
              <a:gd name="connsiteY11" fmla="*/ 620832 h 2458597"/>
              <a:gd name="connsiteX12" fmla="*/ 195430 w 2976282"/>
              <a:gd name="connsiteY12" fmla="*/ 276587 h 2458597"/>
              <a:gd name="connsiteX13" fmla="*/ 356795 w 2976282"/>
              <a:gd name="connsiteY13" fmla="*/ 233556 h 2458597"/>
              <a:gd name="connsiteX0" fmla="*/ 440301 w 2976282"/>
              <a:gd name="connsiteY0" fmla="*/ 47114 h 2458597"/>
              <a:gd name="connsiteX1" fmla="*/ 1049427 w 2976282"/>
              <a:gd name="connsiteY1" fmla="*/ 47113 h 2458597"/>
              <a:gd name="connsiteX2" fmla="*/ 1635999 w 2976282"/>
              <a:gd name="connsiteY2" fmla="*/ 38246 h 2458597"/>
              <a:gd name="connsiteX3" fmla="*/ 2594385 w 2976282"/>
              <a:gd name="connsiteY3" fmla="*/ 276587 h 2458597"/>
              <a:gd name="connsiteX4" fmla="*/ 2917115 w 2976282"/>
              <a:gd name="connsiteY4" fmla="*/ 513255 h 2458597"/>
              <a:gd name="connsiteX5" fmla="*/ 2874084 w 2976282"/>
              <a:gd name="connsiteY5" fmla="*/ 1352352 h 2458597"/>
              <a:gd name="connsiteX6" fmla="*/ 2303929 w 2976282"/>
              <a:gd name="connsiteY6" fmla="*/ 1900992 h 2458597"/>
              <a:gd name="connsiteX7" fmla="*/ 1529378 w 2976282"/>
              <a:gd name="connsiteY7" fmla="*/ 2234479 h 2458597"/>
              <a:gd name="connsiteX8" fmla="*/ 658009 w 2976282"/>
              <a:gd name="connsiteY8" fmla="*/ 2363571 h 2458597"/>
              <a:gd name="connsiteX9" fmla="*/ 324522 w 2976282"/>
              <a:gd name="connsiteY9" fmla="*/ 2266752 h 2458597"/>
              <a:gd name="connsiteX10" fmla="*/ 44823 w 2976282"/>
              <a:gd name="connsiteY10" fmla="*/ 1212502 h 2458597"/>
              <a:gd name="connsiteX11" fmla="*/ 55581 w 2976282"/>
              <a:gd name="connsiteY11" fmla="*/ 620832 h 2458597"/>
              <a:gd name="connsiteX12" fmla="*/ 195430 w 2976282"/>
              <a:gd name="connsiteY12" fmla="*/ 276587 h 2458597"/>
              <a:gd name="connsiteX13" fmla="*/ 440301 w 2976282"/>
              <a:gd name="connsiteY13" fmla="*/ 47114 h 2458597"/>
              <a:gd name="connsiteX0" fmla="*/ 440301 w 2976282"/>
              <a:gd name="connsiteY0" fmla="*/ 54966 h 2466449"/>
              <a:gd name="connsiteX1" fmla="*/ 1049427 w 2976282"/>
              <a:gd name="connsiteY1" fmla="*/ 7852 h 2466449"/>
              <a:gd name="connsiteX2" fmla="*/ 1635999 w 2976282"/>
              <a:gd name="connsiteY2" fmla="*/ 46098 h 2466449"/>
              <a:gd name="connsiteX3" fmla="*/ 2594385 w 2976282"/>
              <a:gd name="connsiteY3" fmla="*/ 284439 h 2466449"/>
              <a:gd name="connsiteX4" fmla="*/ 2917115 w 2976282"/>
              <a:gd name="connsiteY4" fmla="*/ 521107 h 2466449"/>
              <a:gd name="connsiteX5" fmla="*/ 2874084 w 2976282"/>
              <a:gd name="connsiteY5" fmla="*/ 1360204 h 2466449"/>
              <a:gd name="connsiteX6" fmla="*/ 2303929 w 2976282"/>
              <a:gd name="connsiteY6" fmla="*/ 1908844 h 2466449"/>
              <a:gd name="connsiteX7" fmla="*/ 1529378 w 2976282"/>
              <a:gd name="connsiteY7" fmla="*/ 2242331 h 2466449"/>
              <a:gd name="connsiteX8" fmla="*/ 658009 w 2976282"/>
              <a:gd name="connsiteY8" fmla="*/ 2371423 h 2466449"/>
              <a:gd name="connsiteX9" fmla="*/ 324522 w 2976282"/>
              <a:gd name="connsiteY9" fmla="*/ 2274604 h 2466449"/>
              <a:gd name="connsiteX10" fmla="*/ 44823 w 2976282"/>
              <a:gd name="connsiteY10" fmla="*/ 1220354 h 2466449"/>
              <a:gd name="connsiteX11" fmla="*/ 55581 w 2976282"/>
              <a:gd name="connsiteY11" fmla="*/ 628684 h 2466449"/>
              <a:gd name="connsiteX12" fmla="*/ 195430 w 2976282"/>
              <a:gd name="connsiteY12" fmla="*/ 284439 h 2466449"/>
              <a:gd name="connsiteX13" fmla="*/ 440301 w 2976282"/>
              <a:gd name="connsiteY13" fmla="*/ 54966 h 2466449"/>
              <a:gd name="connsiteX0" fmla="*/ 440301 w 2976282"/>
              <a:gd name="connsiteY0" fmla="*/ 57295 h 2468778"/>
              <a:gd name="connsiteX1" fmla="*/ 1049427 w 2976282"/>
              <a:gd name="connsiteY1" fmla="*/ 10181 h 2468778"/>
              <a:gd name="connsiteX2" fmla="*/ 1635999 w 2976282"/>
              <a:gd name="connsiteY2" fmla="*/ 48427 h 2468778"/>
              <a:gd name="connsiteX3" fmla="*/ 2600541 w 2976282"/>
              <a:gd name="connsiteY3" fmla="*/ 300746 h 2468778"/>
              <a:gd name="connsiteX4" fmla="*/ 2917115 w 2976282"/>
              <a:gd name="connsiteY4" fmla="*/ 523436 h 2468778"/>
              <a:gd name="connsiteX5" fmla="*/ 2874084 w 2976282"/>
              <a:gd name="connsiteY5" fmla="*/ 1362533 h 2468778"/>
              <a:gd name="connsiteX6" fmla="*/ 2303929 w 2976282"/>
              <a:gd name="connsiteY6" fmla="*/ 1911173 h 2468778"/>
              <a:gd name="connsiteX7" fmla="*/ 1529378 w 2976282"/>
              <a:gd name="connsiteY7" fmla="*/ 2244660 h 2468778"/>
              <a:gd name="connsiteX8" fmla="*/ 658009 w 2976282"/>
              <a:gd name="connsiteY8" fmla="*/ 2373752 h 2468778"/>
              <a:gd name="connsiteX9" fmla="*/ 324522 w 2976282"/>
              <a:gd name="connsiteY9" fmla="*/ 2276933 h 2468778"/>
              <a:gd name="connsiteX10" fmla="*/ 44823 w 2976282"/>
              <a:gd name="connsiteY10" fmla="*/ 1222683 h 2468778"/>
              <a:gd name="connsiteX11" fmla="*/ 55581 w 2976282"/>
              <a:gd name="connsiteY11" fmla="*/ 631013 h 2468778"/>
              <a:gd name="connsiteX12" fmla="*/ 195430 w 2976282"/>
              <a:gd name="connsiteY12" fmla="*/ 286768 h 2468778"/>
              <a:gd name="connsiteX13" fmla="*/ 440301 w 2976282"/>
              <a:gd name="connsiteY13" fmla="*/ 57295 h 2468778"/>
              <a:gd name="connsiteX0" fmla="*/ 435595 w 2971576"/>
              <a:gd name="connsiteY0" fmla="*/ 57295 h 2391704"/>
              <a:gd name="connsiteX1" fmla="*/ 1044721 w 2971576"/>
              <a:gd name="connsiteY1" fmla="*/ 10181 h 2391704"/>
              <a:gd name="connsiteX2" fmla="*/ 1631293 w 2971576"/>
              <a:gd name="connsiteY2" fmla="*/ 48427 h 2391704"/>
              <a:gd name="connsiteX3" fmla="*/ 2595835 w 2971576"/>
              <a:gd name="connsiteY3" fmla="*/ 300746 h 2391704"/>
              <a:gd name="connsiteX4" fmla="*/ 2912409 w 2971576"/>
              <a:gd name="connsiteY4" fmla="*/ 523436 h 2391704"/>
              <a:gd name="connsiteX5" fmla="*/ 2869378 w 2971576"/>
              <a:gd name="connsiteY5" fmla="*/ 1362533 h 2391704"/>
              <a:gd name="connsiteX6" fmla="*/ 2299223 w 2971576"/>
              <a:gd name="connsiteY6" fmla="*/ 1911173 h 2391704"/>
              <a:gd name="connsiteX7" fmla="*/ 1524672 w 2971576"/>
              <a:gd name="connsiteY7" fmla="*/ 2244660 h 2391704"/>
              <a:gd name="connsiteX8" fmla="*/ 653303 w 2971576"/>
              <a:gd name="connsiteY8" fmla="*/ 2373752 h 2391704"/>
              <a:gd name="connsiteX9" fmla="*/ 291579 w 2971576"/>
              <a:gd name="connsiteY9" fmla="*/ 2136950 h 2391704"/>
              <a:gd name="connsiteX10" fmla="*/ 40117 w 2971576"/>
              <a:gd name="connsiteY10" fmla="*/ 1222683 h 2391704"/>
              <a:gd name="connsiteX11" fmla="*/ 50875 w 2971576"/>
              <a:gd name="connsiteY11" fmla="*/ 631013 h 2391704"/>
              <a:gd name="connsiteX12" fmla="*/ 190724 w 2971576"/>
              <a:gd name="connsiteY12" fmla="*/ 286768 h 2391704"/>
              <a:gd name="connsiteX13" fmla="*/ 435595 w 2971576"/>
              <a:gd name="connsiteY13" fmla="*/ 57295 h 2391704"/>
              <a:gd name="connsiteX0" fmla="*/ 435595 w 2971576"/>
              <a:gd name="connsiteY0" fmla="*/ 69297 h 2403706"/>
              <a:gd name="connsiteX1" fmla="*/ 1044721 w 2971576"/>
              <a:gd name="connsiteY1" fmla="*/ 22183 h 2403706"/>
              <a:gd name="connsiteX2" fmla="*/ 1631293 w 2971576"/>
              <a:gd name="connsiteY2" fmla="*/ 60429 h 2403706"/>
              <a:gd name="connsiteX3" fmla="*/ 2604464 w 2971576"/>
              <a:gd name="connsiteY3" fmla="*/ 384756 h 2403706"/>
              <a:gd name="connsiteX4" fmla="*/ 2912409 w 2971576"/>
              <a:gd name="connsiteY4" fmla="*/ 535438 h 2403706"/>
              <a:gd name="connsiteX5" fmla="*/ 2869378 w 2971576"/>
              <a:gd name="connsiteY5" fmla="*/ 1374535 h 2403706"/>
              <a:gd name="connsiteX6" fmla="*/ 2299223 w 2971576"/>
              <a:gd name="connsiteY6" fmla="*/ 1923175 h 2403706"/>
              <a:gd name="connsiteX7" fmla="*/ 1524672 w 2971576"/>
              <a:gd name="connsiteY7" fmla="*/ 2256662 h 2403706"/>
              <a:gd name="connsiteX8" fmla="*/ 653303 w 2971576"/>
              <a:gd name="connsiteY8" fmla="*/ 2385754 h 2403706"/>
              <a:gd name="connsiteX9" fmla="*/ 291579 w 2971576"/>
              <a:gd name="connsiteY9" fmla="*/ 2148952 h 2403706"/>
              <a:gd name="connsiteX10" fmla="*/ 40117 w 2971576"/>
              <a:gd name="connsiteY10" fmla="*/ 1234685 h 2403706"/>
              <a:gd name="connsiteX11" fmla="*/ 50875 w 2971576"/>
              <a:gd name="connsiteY11" fmla="*/ 643015 h 2403706"/>
              <a:gd name="connsiteX12" fmla="*/ 190724 w 2971576"/>
              <a:gd name="connsiteY12" fmla="*/ 298770 h 2403706"/>
              <a:gd name="connsiteX13" fmla="*/ 435595 w 2971576"/>
              <a:gd name="connsiteY13" fmla="*/ 69297 h 2403706"/>
              <a:gd name="connsiteX0" fmla="*/ 435595 w 2954817"/>
              <a:gd name="connsiteY0" fmla="*/ 69297 h 2403706"/>
              <a:gd name="connsiteX1" fmla="*/ 1044721 w 2954817"/>
              <a:gd name="connsiteY1" fmla="*/ 22183 h 2403706"/>
              <a:gd name="connsiteX2" fmla="*/ 1631293 w 2954817"/>
              <a:gd name="connsiteY2" fmla="*/ 60429 h 2403706"/>
              <a:gd name="connsiteX3" fmla="*/ 2604464 w 2954817"/>
              <a:gd name="connsiteY3" fmla="*/ 384756 h 2403706"/>
              <a:gd name="connsiteX4" fmla="*/ 2811859 w 2954817"/>
              <a:gd name="connsiteY4" fmla="*/ 589747 h 2403706"/>
              <a:gd name="connsiteX5" fmla="*/ 2869378 w 2954817"/>
              <a:gd name="connsiteY5" fmla="*/ 1374535 h 2403706"/>
              <a:gd name="connsiteX6" fmla="*/ 2299223 w 2954817"/>
              <a:gd name="connsiteY6" fmla="*/ 1923175 h 2403706"/>
              <a:gd name="connsiteX7" fmla="*/ 1524672 w 2954817"/>
              <a:gd name="connsiteY7" fmla="*/ 2256662 h 2403706"/>
              <a:gd name="connsiteX8" fmla="*/ 653303 w 2954817"/>
              <a:gd name="connsiteY8" fmla="*/ 2385754 h 2403706"/>
              <a:gd name="connsiteX9" fmla="*/ 291579 w 2954817"/>
              <a:gd name="connsiteY9" fmla="*/ 2148952 h 2403706"/>
              <a:gd name="connsiteX10" fmla="*/ 40117 w 2954817"/>
              <a:gd name="connsiteY10" fmla="*/ 1234685 h 2403706"/>
              <a:gd name="connsiteX11" fmla="*/ 50875 w 2954817"/>
              <a:gd name="connsiteY11" fmla="*/ 643015 h 2403706"/>
              <a:gd name="connsiteX12" fmla="*/ 190724 w 2954817"/>
              <a:gd name="connsiteY12" fmla="*/ 298770 h 2403706"/>
              <a:gd name="connsiteX13" fmla="*/ 435595 w 2954817"/>
              <a:gd name="connsiteY13" fmla="*/ 69297 h 2403706"/>
              <a:gd name="connsiteX0" fmla="*/ 435595 w 2811859"/>
              <a:gd name="connsiteY0" fmla="*/ 69297 h 2403706"/>
              <a:gd name="connsiteX1" fmla="*/ 1044721 w 2811859"/>
              <a:gd name="connsiteY1" fmla="*/ 22183 h 2403706"/>
              <a:gd name="connsiteX2" fmla="*/ 1631293 w 2811859"/>
              <a:gd name="connsiteY2" fmla="*/ 60429 h 2403706"/>
              <a:gd name="connsiteX3" fmla="*/ 2604464 w 2811859"/>
              <a:gd name="connsiteY3" fmla="*/ 384756 h 2403706"/>
              <a:gd name="connsiteX4" fmla="*/ 2811859 w 2811859"/>
              <a:gd name="connsiteY4" fmla="*/ 589747 h 2403706"/>
              <a:gd name="connsiteX5" fmla="*/ 2604465 w 2811859"/>
              <a:gd name="connsiteY5" fmla="*/ 1349298 h 2403706"/>
              <a:gd name="connsiteX6" fmla="*/ 2299223 w 2811859"/>
              <a:gd name="connsiteY6" fmla="*/ 1923175 h 2403706"/>
              <a:gd name="connsiteX7" fmla="*/ 1524672 w 2811859"/>
              <a:gd name="connsiteY7" fmla="*/ 2256662 h 2403706"/>
              <a:gd name="connsiteX8" fmla="*/ 653303 w 2811859"/>
              <a:gd name="connsiteY8" fmla="*/ 2385754 h 2403706"/>
              <a:gd name="connsiteX9" fmla="*/ 291579 w 2811859"/>
              <a:gd name="connsiteY9" fmla="*/ 2148952 h 2403706"/>
              <a:gd name="connsiteX10" fmla="*/ 40117 w 2811859"/>
              <a:gd name="connsiteY10" fmla="*/ 1234685 h 2403706"/>
              <a:gd name="connsiteX11" fmla="*/ 50875 w 2811859"/>
              <a:gd name="connsiteY11" fmla="*/ 643015 h 2403706"/>
              <a:gd name="connsiteX12" fmla="*/ 190724 w 2811859"/>
              <a:gd name="connsiteY12" fmla="*/ 298770 h 2403706"/>
              <a:gd name="connsiteX13" fmla="*/ 435595 w 2811859"/>
              <a:gd name="connsiteY13" fmla="*/ 69297 h 2403706"/>
              <a:gd name="connsiteX0" fmla="*/ 435595 w 2766659"/>
              <a:gd name="connsiteY0" fmla="*/ 69297 h 2403706"/>
              <a:gd name="connsiteX1" fmla="*/ 1044721 w 2766659"/>
              <a:gd name="connsiteY1" fmla="*/ 22183 h 2403706"/>
              <a:gd name="connsiteX2" fmla="*/ 1631293 w 2766659"/>
              <a:gd name="connsiteY2" fmla="*/ 60429 h 2403706"/>
              <a:gd name="connsiteX3" fmla="*/ 2604464 w 2766659"/>
              <a:gd name="connsiteY3" fmla="*/ 384756 h 2403706"/>
              <a:gd name="connsiteX4" fmla="*/ 2604465 w 2766659"/>
              <a:gd name="connsiteY4" fmla="*/ 589747 h 2403706"/>
              <a:gd name="connsiteX5" fmla="*/ 2604465 w 2766659"/>
              <a:gd name="connsiteY5" fmla="*/ 1349298 h 2403706"/>
              <a:gd name="connsiteX6" fmla="*/ 2299223 w 2766659"/>
              <a:gd name="connsiteY6" fmla="*/ 1923175 h 2403706"/>
              <a:gd name="connsiteX7" fmla="*/ 1524672 w 2766659"/>
              <a:gd name="connsiteY7" fmla="*/ 2256662 h 2403706"/>
              <a:gd name="connsiteX8" fmla="*/ 653303 w 2766659"/>
              <a:gd name="connsiteY8" fmla="*/ 2385754 h 2403706"/>
              <a:gd name="connsiteX9" fmla="*/ 291579 w 2766659"/>
              <a:gd name="connsiteY9" fmla="*/ 2148952 h 2403706"/>
              <a:gd name="connsiteX10" fmla="*/ 40117 w 2766659"/>
              <a:gd name="connsiteY10" fmla="*/ 1234685 h 2403706"/>
              <a:gd name="connsiteX11" fmla="*/ 50875 w 2766659"/>
              <a:gd name="connsiteY11" fmla="*/ 643015 h 2403706"/>
              <a:gd name="connsiteX12" fmla="*/ 190724 w 2766659"/>
              <a:gd name="connsiteY12" fmla="*/ 298770 h 2403706"/>
              <a:gd name="connsiteX13" fmla="*/ 435595 w 2766659"/>
              <a:gd name="connsiteY13" fmla="*/ 69297 h 2403706"/>
              <a:gd name="connsiteX0" fmla="*/ 435595 w 2655339"/>
              <a:gd name="connsiteY0" fmla="*/ 69297 h 2403706"/>
              <a:gd name="connsiteX1" fmla="*/ 1044721 w 2655339"/>
              <a:gd name="connsiteY1" fmla="*/ 22183 h 2403706"/>
              <a:gd name="connsiteX2" fmla="*/ 1631293 w 2655339"/>
              <a:gd name="connsiteY2" fmla="*/ 60429 h 2403706"/>
              <a:gd name="connsiteX3" fmla="*/ 2300237 w 2655339"/>
              <a:gd name="connsiteY3" fmla="*/ 384756 h 2403706"/>
              <a:gd name="connsiteX4" fmla="*/ 2604465 w 2655339"/>
              <a:gd name="connsiteY4" fmla="*/ 589747 h 2403706"/>
              <a:gd name="connsiteX5" fmla="*/ 2604465 w 2655339"/>
              <a:gd name="connsiteY5" fmla="*/ 1349298 h 2403706"/>
              <a:gd name="connsiteX6" fmla="*/ 2299223 w 2655339"/>
              <a:gd name="connsiteY6" fmla="*/ 1923175 h 2403706"/>
              <a:gd name="connsiteX7" fmla="*/ 1524672 w 2655339"/>
              <a:gd name="connsiteY7" fmla="*/ 2256662 h 2403706"/>
              <a:gd name="connsiteX8" fmla="*/ 653303 w 2655339"/>
              <a:gd name="connsiteY8" fmla="*/ 2385754 h 2403706"/>
              <a:gd name="connsiteX9" fmla="*/ 291579 w 2655339"/>
              <a:gd name="connsiteY9" fmla="*/ 2148952 h 2403706"/>
              <a:gd name="connsiteX10" fmla="*/ 40117 w 2655339"/>
              <a:gd name="connsiteY10" fmla="*/ 1234685 h 2403706"/>
              <a:gd name="connsiteX11" fmla="*/ 50875 w 2655339"/>
              <a:gd name="connsiteY11" fmla="*/ 643015 h 2403706"/>
              <a:gd name="connsiteX12" fmla="*/ 190724 w 2655339"/>
              <a:gd name="connsiteY12" fmla="*/ 298770 h 2403706"/>
              <a:gd name="connsiteX13" fmla="*/ 435595 w 2655339"/>
              <a:gd name="connsiteY13" fmla="*/ 69297 h 2403706"/>
              <a:gd name="connsiteX0" fmla="*/ 435595 w 2655339"/>
              <a:gd name="connsiteY0" fmla="*/ 57295 h 2391704"/>
              <a:gd name="connsiteX1" fmla="*/ 1044721 w 2655339"/>
              <a:gd name="connsiteY1" fmla="*/ 10181 h 2391704"/>
              <a:gd name="connsiteX2" fmla="*/ 1631293 w 2655339"/>
              <a:gd name="connsiteY2" fmla="*/ 48427 h 2391704"/>
              <a:gd name="connsiteX3" fmla="*/ 2372245 w 2655339"/>
              <a:gd name="connsiteY3" fmla="*/ 300746 h 2391704"/>
              <a:gd name="connsiteX4" fmla="*/ 2604465 w 2655339"/>
              <a:gd name="connsiteY4" fmla="*/ 577745 h 2391704"/>
              <a:gd name="connsiteX5" fmla="*/ 2604465 w 2655339"/>
              <a:gd name="connsiteY5" fmla="*/ 1337296 h 2391704"/>
              <a:gd name="connsiteX6" fmla="*/ 2299223 w 2655339"/>
              <a:gd name="connsiteY6" fmla="*/ 1911173 h 2391704"/>
              <a:gd name="connsiteX7" fmla="*/ 1524672 w 2655339"/>
              <a:gd name="connsiteY7" fmla="*/ 2244660 h 2391704"/>
              <a:gd name="connsiteX8" fmla="*/ 653303 w 2655339"/>
              <a:gd name="connsiteY8" fmla="*/ 2373752 h 2391704"/>
              <a:gd name="connsiteX9" fmla="*/ 291579 w 2655339"/>
              <a:gd name="connsiteY9" fmla="*/ 2136950 h 2391704"/>
              <a:gd name="connsiteX10" fmla="*/ 40117 w 2655339"/>
              <a:gd name="connsiteY10" fmla="*/ 1222683 h 2391704"/>
              <a:gd name="connsiteX11" fmla="*/ 50875 w 2655339"/>
              <a:gd name="connsiteY11" fmla="*/ 631013 h 2391704"/>
              <a:gd name="connsiteX12" fmla="*/ 190724 w 2655339"/>
              <a:gd name="connsiteY12" fmla="*/ 286768 h 2391704"/>
              <a:gd name="connsiteX13" fmla="*/ 435595 w 2655339"/>
              <a:gd name="connsiteY13" fmla="*/ 57295 h 239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5339" h="2391704">
                <a:moveTo>
                  <a:pt x="435595" y="57295"/>
                </a:moveTo>
                <a:cubicBezTo>
                  <a:pt x="577928" y="11197"/>
                  <a:pt x="845438" y="11659"/>
                  <a:pt x="1044721" y="10181"/>
                </a:cubicBezTo>
                <a:cubicBezTo>
                  <a:pt x="1244004" y="8703"/>
                  <a:pt x="1410039" y="0"/>
                  <a:pt x="1631293" y="48427"/>
                </a:cubicBezTo>
                <a:cubicBezTo>
                  <a:pt x="1852547" y="96854"/>
                  <a:pt x="2210050" y="212526"/>
                  <a:pt x="2372245" y="300746"/>
                </a:cubicBezTo>
                <a:cubicBezTo>
                  <a:pt x="2534440" y="388966"/>
                  <a:pt x="2565762" y="404987"/>
                  <a:pt x="2604465" y="577745"/>
                </a:cubicBezTo>
                <a:cubicBezTo>
                  <a:pt x="2643168" y="750503"/>
                  <a:pt x="2655339" y="1115058"/>
                  <a:pt x="2604465" y="1337296"/>
                </a:cubicBezTo>
                <a:cubicBezTo>
                  <a:pt x="2553591" y="1559534"/>
                  <a:pt x="2479188" y="1759946"/>
                  <a:pt x="2299223" y="1911173"/>
                </a:cubicBezTo>
                <a:cubicBezTo>
                  <a:pt x="2119258" y="2062400"/>
                  <a:pt x="1798992" y="2167564"/>
                  <a:pt x="1524672" y="2244660"/>
                </a:cubicBezTo>
                <a:cubicBezTo>
                  <a:pt x="1250352" y="2321756"/>
                  <a:pt x="858819" y="2391704"/>
                  <a:pt x="653303" y="2373752"/>
                </a:cubicBezTo>
                <a:cubicBezTo>
                  <a:pt x="447788" y="2355800"/>
                  <a:pt x="393777" y="2328795"/>
                  <a:pt x="291579" y="2136950"/>
                </a:cubicBezTo>
                <a:cubicBezTo>
                  <a:pt x="189381" y="1945105"/>
                  <a:pt x="80234" y="1473673"/>
                  <a:pt x="40117" y="1222683"/>
                </a:cubicBezTo>
                <a:cubicBezTo>
                  <a:pt x="0" y="971694"/>
                  <a:pt x="25774" y="786999"/>
                  <a:pt x="50875" y="631013"/>
                </a:cubicBezTo>
                <a:cubicBezTo>
                  <a:pt x="75976" y="475027"/>
                  <a:pt x="126604" y="382388"/>
                  <a:pt x="190724" y="286768"/>
                </a:cubicBezTo>
                <a:cubicBezTo>
                  <a:pt x="254844" y="191148"/>
                  <a:pt x="293262" y="103393"/>
                  <a:pt x="435595" y="57295"/>
                </a:cubicBezTo>
                <a:close/>
              </a:path>
            </a:pathLst>
          </a:cu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188" y="908050"/>
            <a:ext cx="8137525" cy="5413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eaLnBrk="0" hangingPunct="0">
              <a:defRPr/>
            </a:pP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Что отличает компании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1 кластера </a:t>
            </a: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063388"/>
                </a:solidFill>
                <a:cs typeface="Arial" pitchFamily="34" charset="0"/>
              </a:rPr>
              <a:t>Allianz, </a:t>
            </a: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Ингосстрах и РЕСО) от компаний 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2 кластера </a:t>
            </a: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(Альфа, Ренессанс, </a:t>
            </a:r>
            <a:r>
              <a:rPr lang="ru-RU" sz="1400" b="1" dirty="0" err="1">
                <a:solidFill>
                  <a:srgbClr val="063388"/>
                </a:solidFill>
                <a:cs typeface="Arial" pitchFamily="34" charset="0"/>
              </a:rPr>
              <a:t>Согаз</a:t>
            </a: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, РГС и Согласие)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fld id="{5D120C66-615A-4924-8418-59DD2515B0F4}" type="slidenum">
              <a:rPr lang="ru-RU" sz="800">
                <a:solidFill>
                  <a:srgbClr val="898989"/>
                </a:solidFill>
                <a:latin typeface="+mn-lt"/>
              </a:rPr>
              <a:pPr algn="r" eaLnBrk="0" hangingPunct="0">
                <a:defRPr/>
              </a:pPr>
              <a:t>4</a:t>
            </a:fld>
            <a:endParaRPr lang="ru-RU" sz="8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7108" name="Прямоугольник 7"/>
          <p:cNvSpPr>
            <a:spLocks noChangeArrowheads="1"/>
          </p:cNvSpPr>
          <p:nvPr/>
        </p:nvSpPr>
        <p:spPr bwMode="auto">
          <a:xfrm>
            <a:off x="323850" y="1412875"/>
            <a:ext cx="8424863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55600" lvl="1" eaLnBrk="0" hangingPunct="0">
              <a:buClr>
                <a:schemeClr val="accent6"/>
              </a:buClr>
              <a:defRPr/>
            </a:pPr>
            <a:endParaRPr lang="en-US" sz="1300" dirty="0">
              <a:solidFill>
                <a:srgbClr val="063388"/>
              </a:solidFill>
              <a:latin typeface="Arial" pitchFamily="34" charset="0"/>
              <a:cs typeface="Arial" pitchFamily="34" charset="0"/>
            </a:endParaRP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Широкий набор заболеваний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входящих в программу</a:t>
            </a: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Все виды функциональной и инструментальной диагностики, лабораторные исследования и физиотерапия, терапевтическая и хирургическая стоматология -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без ограничений</a:t>
            </a: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Предоставление хирургических услуг застрахованным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полном объеме</a:t>
            </a:r>
            <a:endParaRPr lang="ru-RU" sz="1200" b="1" dirty="0">
              <a:solidFill>
                <a:srgbClr val="063388"/>
              </a:solidFill>
              <a:latin typeface="Arial" pitchFamily="34" charset="0"/>
              <a:cs typeface="Arial" pitchFamily="34" charset="0"/>
            </a:endParaRPr>
          </a:p>
          <a:p>
            <a:pPr marL="636588" indent="-342900" eaLnBrk="0" hangingPunct="0">
              <a:buClr>
                <a:srgbClr val="426BB3"/>
              </a:buClr>
              <a:defRPr/>
            </a:pP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2565400"/>
            <a:ext cx="8137525" cy="5397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eaLnBrk="0" hangingPunct="0">
              <a:defRPr/>
            </a:pP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Что отличает </a:t>
            </a:r>
            <a:r>
              <a:rPr lang="en-US" sz="1400" b="1" dirty="0">
                <a:solidFill>
                  <a:srgbClr val="C00000"/>
                </a:solidFill>
                <a:cs typeface="Arial" pitchFamily="34" charset="0"/>
              </a:rPr>
              <a:t>Allianz</a:t>
            </a:r>
            <a:r>
              <a:rPr lang="ru-RU" sz="1400" b="1" dirty="0">
                <a:solidFill>
                  <a:srgbClr val="063388"/>
                </a:solidFill>
                <a:cs typeface="Arial" pitchFamily="34" charset="0"/>
              </a:rPr>
              <a:t> от других компаний 1 кластера - </a:t>
            </a:r>
            <a:r>
              <a:rPr lang="ru-RU" sz="1400" b="1" dirty="0" err="1">
                <a:solidFill>
                  <a:srgbClr val="C00000"/>
                </a:solidFill>
                <a:cs typeface="Arial" pitchFamily="34" charset="0"/>
              </a:rPr>
              <a:t>Ингосстраха</a:t>
            </a:r>
            <a:r>
              <a:rPr lang="ru-RU" sz="1400" b="1" dirty="0">
                <a:solidFill>
                  <a:srgbClr val="C00000"/>
                </a:solidFill>
                <a:cs typeface="Arial" pitchFamily="34" charset="0"/>
              </a:rPr>
              <a:t> и РЕСО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850" y="3141663"/>
            <a:ext cx="8459788" cy="230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55600" lvl="1" eaLnBrk="0" hangingPunct="0">
              <a:buClr>
                <a:schemeClr val="accent6"/>
              </a:buClr>
              <a:defRPr/>
            </a:pPr>
            <a:endParaRPr lang="en-US" sz="1200" dirty="0">
              <a:solidFill>
                <a:srgbClr val="063388"/>
              </a:solidFill>
              <a:latin typeface="Arial" pitchFamily="34" charset="0"/>
              <a:cs typeface="Arial" pitchFamily="34" charset="0"/>
            </a:endParaRP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Более широкий список покрываемых заболеваний: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отличие от конкурентов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Allianz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покрывает опухолевые заболевания нервной системы и системные заболевания соединительной ткани</a:t>
            </a: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Консультации онколога без ограничений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Все виды лабораторных исследований без ограничений: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Allianz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в отличие от РЕСО покрывает гормональные исследования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ПЦР-диагностику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без ограничений</a:t>
            </a: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Все виды лечебных манипуляций без ограничений: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Ингосстрах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ограничивает все процедуры до 10 сеансов по каждому заболеванию, в РЕСО иглорефлексотерапия и мануальная терапия в размере 10 сеансов в год</a:t>
            </a: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Стоматологические услуги: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Allianz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отличие от конкурентов включает в программу хирургические методы лечения болезней тканей пародонта без ограничений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628650" indent="-265113" eaLnBrk="0" hangingPunct="0">
              <a:spcBef>
                <a:spcPts val="2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Clr>
                <a:srgbClr val="426BB3"/>
              </a:buClr>
              <a:buFont typeface="+mj-lt"/>
              <a:buAutoNum type="arabicPeriod" startAt="2"/>
              <a:defRPr/>
            </a:pPr>
            <a:endParaRPr lang="ru-RU" sz="1300" dirty="0">
              <a:solidFill>
                <a:srgbClr val="063388"/>
              </a:solidFill>
              <a:latin typeface="Arial" pitchFamily="34" charset="0"/>
              <a:cs typeface="Arial" pitchFamily="34" charset="0"/>
            </a:endParaRPr>
          </a:p>
          <a:p>
            <a:pPr marL="636588" indent="-342900" eaLnBrk="0" hangingPunct="0">
              <a:buClr>
                <a:srgbClr val="426BB3"/>
              </a:buClr>
              <a:defRPr/>
            </a:pP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06" name="Rectangle 4"/>
          <p:cNvSpPr>
            <a:spLocks noChangeArrowheads="1"/>
          </p:cNvSpPr>
          <p:nvPr/>
        </p:nvSpPr>
        <p:spPr bwMode="gray">
          <a:xfrm>
            <a:off x="395288" y="260350"/>
            <a:ext cx="849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200">
                <a:solidFill>
                  <a:srgbClr val="063388"/>
                </a:solidFill>
                <a:cs typeface="Arial" charset="0"/>
              </a:rPr>
              <a:t>Преимущества </a:t>
            </a:r>
            <a:r>
              <a:rPr lang="en-US" sz="2200">
                <a:solidFill>
                  <a:srgbClr val="063388"/>
                </a:solidFill>
                <a:cs typeface="Arial" charset="0"/>
              </a:rPr>
              <a:t>Allianz</a:t>
            </a:r>
            <a:r>
              <a:rPr lang="ru-RU" sz="2200">
                <a:solidFill>
                  <a:srgbClr val="063388"/>
                </a:solidFill>
                <a:cs typeface="Arial" charset="0"/>
              </a:rPr>
              <a:t> – </a:t>
            </a:r>
            <a:r>
              <a:rPr lang="ru-RU" sz="2200">
                <a:solidFill>
                  <a:srgbClr val="C00000"/>
                </a:solidFill>
                <a:cs typeface="Arial" charset="0"/>
              </a:rPr>
              <a:t>Широкая программа страхования</a:t>
            </a:r>
            <a:endParaRPr lang="de-DE" sz="2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49" name="Группа 44"/>
          <p:cNvGrpSpPr>
            <a:grpSpLocks/>
          </p:cNvGrpSpPr>
          <p:nvPr/>
        </p:nvGrpSpPr>
        <p:grpSpPr bwMode="auto">
          <a:xfrm>
            <a:off x="227013" y="692150"/>
            <a:ext cx="8485187" cy="1008063"/>
            <a:chOff x="293564" y="-133342"/>
            <a:chExt cx="8485187" cy="1330703"/>
          </a:xfrm>
        </p:grpSpPr>
        <p:sp>
          <p:nvSpPr>
            <p:cNvPr id="8" name="TextBox 7"/>
            <p:cNvSpPr txBox="1"/>
            <p:nvPr/>
          </p:nvSpPr>
          <p:spPr>
            <a:xfrm>
              <a:off x="293564" y="-133342"/>
              <a:ext cx="8485187" cy="861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1950" indent="-96838" eaLnBrk="0" hangingPunct="0">
                <a:buFont typeface="Arial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Allianz </a:t>
              </a:r>
              <a:r>
                <a:rPr lang="ru-RU" sz="1200" kern="0" dirty="0">
                  <a:latin typeface="+mn-lt"/>
                </a:rPr>
                <a:t>ДМС Стандарт </a:t>
              </a:r>
              <a:r>
                <a:rPr lang="ru-RU" sz="1200" kern="0" dirty="0">
                  <a:latin typeface="+mn-lt"/>
                </a:rPr>
                <a:t>– </a:t>
              </a:r>
              <a:r>
                <a:rPr lang="ru-RU" sz="1200" kern="0" dirty="0">
                  <a:latin typeface="+mn-lt"/>
                </a:rPr>
                <a:t>лидер по всем группам медицинских услуг</a:t>
              </a:r>
              <a:endParaRPr lang="ru-RU" sz="1200" kern="0" dirty="0">
                <a:latin typeface="+mn-lt"/>
              </a:endParaRPr>
            </a:p>
            <a:p>
              <a:pPr marL="361950" indent="-96838" eaLnBrk="0" hangingPunct="0">
                <a:buFont typeface="Arial" pitchFamily="34" charset="0"/>
                <a:buChar char="•"/>
                <a:defRPr/>
              </a:pPr>
              <a:r>
                <a:rPr lang="ru-RU" sz="1200" kern="0" dirty="0">
                  <a:latin typeface="+mn-lt"/>
                </a:rPr>
                <a:t>Ингосстрах на втором месте </a:t>
              </a:r>
              <a:r>
                <a:rPr lang="ru-RU" sz="1200" kern="0" dirty="0">
                  <a:latin typeface="+mn-lt"/>
                </a:rPr>
                <a:t>после </a:t>
              </a:r>
              <a:r>
                <a:rPr lang="en-US" sz="1200" kern="0" dirty="0">
                  <a:latin typeface="+mn-lt"/>
                </a:rPr>
                <a:t>Allianz</a:t>
              </a:r>
              <a:r>
                <a:rPr lang="ru-RU" sz="1200" kern="0" dirty="0">
                  <a:latin typeface="+mn-lt"/>
                </a:rPr>
                <a:t>, уступая в части лечебных манипуляций и процедур, РЕСО замыкает «тройку» лидеров</a:t>
              </a:r>
              <a:endParaRPr lang="ru-RU" sz="1200" kern="0" dirty="0">
                <a:latin typeface="+mn-lt"/>
              </a:endParaRPr>
            </a:p>
            <a:p>
              <a:pPr marL="361950" indent="-96838" eaLnBrk="0" hangingPunct="0">
                <a:buFont typeface="Arial" pitchFamily="34" charset="0"/>
                <a:buChar char="•"/>
                <a:defRPr/>
              </a:pPr>
              <a:r>
                <a:rPr lang="ru-RU" sz="1200" kern="0" dirty="0">
                  <a:latin typeface="+mn-lt"/>
                </a:rPr>
                <a:t>Альфа, Ренессанс, </a:t>
              </a:r>
              <a:r>
                <a:rPr lang="ru-RU" sz="1200" kern="0" dirty="0" err="1">
                  <a:latin typeface="+mn-lt"/>
                </a:rPr>
                <a:t>Согаз</a:t>
              </a:r>
              <a:r>
                <a:rPr lang="ru-RU" sz="1200" kern="0" dirty="0">
                  <a:latin typeface="+mn-lt"/>
                </a:rPr>
                <a:t> и РГС– «в рынке»,  </a:t>
              </a:r>
              <a:r>
                <a:rPr lang="ru-RU" sz="1200" kern="0" dirty="0">
                  <a:latin typeface="+mn-lt"/>
                </a:rPr>
                <a:t>Согласие – </a:t>
              </a:r>
              <a:r>
                <a:rPr lang="ru-RU" sz="1200" kern="0" dirty="0">
                  <a:latin typeface="+mn-lt"/>
                </a:rPr>
                <a:t>«хуже рынка»</a:t>
              </a:r>
              <a:r>
                <a:rPr lang="ru-RU" sz="1400" kern="0" dirty="0">
                  <a:latin typeface="Calibri" pitchFamily="34" charset="0"/>
                </a:rPr>
                <a:t>	</a:t>
              </a:r>
              <a:endParaRPr lang="ru-RU" sz="1400" kern="0" dirty="0">
                <a:latin typeface="Calibri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725364" y="1197361"/>
              <a:ext cx="7885112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475" name="TextBox 58"/>
          <p:cNvSpPr txBox="1">
            <a:spLocks noChangeArrowheads="1"/>
          </p:cNvSpPr>
          <p:nvPr/>
        </p:nvSpPr>
        <p:spPr bwMode="auto">
          <a:xfrm>
            <a:off x="323850" y="6376988"/>
            <a:ext cx="583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000" dirty="0">
                <a:latin typeface="+mn-lt"/>
              </a:rPr>
              <a:t>Лидер – лучше большинства конкурентов, в рынке – на уровне конкурентов, хуже рынка – хуже чем большинство конкурентов</a:t>
            </a:r>
            <a:endParaRPr lang="ru-RU" sz="1000" baseline="30000" dirty="0">
              <a:latin typeface="+mn-lt"/>
            </a:endParaRPr>
          </a:p>
        </p:txBody>
      </p:sp>
      <p:sp>
        <p:nvSpPr>
          <p:cNvPr id="13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fld id="{55AFB3CA-9B48-43DE-90A8-235AF927F17F}" type="slidenum">
              <a:rPr lang="ru-RU" sz="800">
                <a:solidFill>
                  <a:srgbClr val="898989"/>
                </a:solidFill>
                <a:latin typeface="+mn-lt"/>
              </a:rPr>
              <a:pPr algn="r" eaLnBrk="0" hangingPunct="0">
                <a:defRPr/>
              </a:pPr>
              <a:t>5</a:t>
            </a:fld>
            <a:endParaRPr lang="ru-RU" sz="800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2125" y="1881188"/>
          <a:ext cx="8293100" cy="3708400"/>
        </p:xfrm>
        <a:graphic>
          <a:graphicData uri="http://schemas.openxmlformats.org/drawingml/2006/table">
            <a:tbl>
              <a:tblPr/>
              <a:tblGrid>
                <a:gridCol w="1020712"/>
                <a:gridCol w="808064"/>
                <a:gridCol w="808064"/>
                <a:gridCol w="808064"/>
                <a:gridCol w="808064"/>
                <a:gridCol w="808064"/>
                <a:gridCol w="808064"/>
                <a:gridCol w="808064"/>
                <a:gridCol w="808064"/>
                <a:gridCol w="808064"/>
              </a:tblGrid>
              <a:tr h="6913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Компании</a:t>
                      </a: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</a:t>
                      </a: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рэнкинг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Лечение </a:t>
                      </a: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заболева-ний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Консульт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специали-стов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инструмент диагностика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Лаборат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исследования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Физиотерапия</a:t>
                      </a: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Лечебные 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процедуры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Стомат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услуги</a:t>
                      </a: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Хирургич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вмешательство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Allianz </a:t>
                      </a:r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Стандарт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Ингосстрах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РЕСО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Альфа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Ренессанс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Лидер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Согаз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РГС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</a:tr>
              <a:tr h="377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Согласие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Хуже рынка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рынке</a:t>
                      </a:r>
                    </a:p>
                  </a:txBody>
                  <a:tcPr marL="72000" marR="72000" marT="687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6338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8164" name="Прямоугольник 14"/>
          <p:cNvSpPr>
            <a:spLocks noChangeArrowheads="1"/>
          </p:cNvSpPr>
          <p:nvPr/>
        </p:nvSpPr>
        <p:spPr bwMode="auto">
          <a:xfrm rot="-5400000">
            <a:off x="-515143" y="4001293"/>
            <a:ext cx="1562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000">
                <a:cs typeface="Arial" charset="0"/>
              </a:rPr>
              <a:t>Наполнение  программ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88938" y="2636838"/>
            <a:ext cx="0" cy="295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11300" y="1881188"/>
            <a:ext cx="828675" cy="370840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8167" name="Rectangle 4"/>
          <p:cNvSpPr>
            <a:spLocks noChangeArrowheads="1"/>
          </p:cNvSpPr>
          <p:nvPr/>
        </p:nvSpPr>
        <p:spPr bwMode="gray">
          <a:xfrm>
            <a:off x="395288" y="260350"/>
            <a:ext cx="849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200">
                <a:solidFill>
                  <a:srgbClr val="063388"/>
                </a:solidFill>
              </a:rPr>
              <a:t>Рэнкинг компаний по объему медицинских услуг</a:t>
            </a:r>
            <a:endParaRPr lang="de-DE" sz="2200">
              <a:solidFill>
                <a:srgbClr val="0633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fld id="{1E90A785-9047-4155-9E1B-63C0DA52DF61}" type="slidenum">
              <a:rPr lang="ru-RU" sz="800">
                <a:solidFill>
                  <a:srgbClr val="898989"/>
                </a:solidFill>
                <a:latin typeface="+mn-lt"/>
              </a:rPr>
              <a:pPr algn="r" eaLnBrk="0" hangingPunct="0">
                <a:defRPr/>
              </a:pPr>
              <a:t>6</a:t>
            </a:fld>
            <a:endParaRPr lang="ru-RU" sz="80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59074" name="Group 9"/>
          <p:cNvGrpSpPr>
            <a:grpSpLocks/>
          </p:cNvGrpSpPr>
          <p:nvPr/>
        </p:nvGrpSpPr>
        <p:grpSpPr bwMode="auto">
          <a:xfrm>
            <a:off x="395288" y="1171575"/>
            <a:ext cx="8605837" cy="601663"/>
            <a:chOff x="2960" y="744"/>
            <a:chExt cx="2528" cy="498"/>
          </a:xfrm>
        </p:grpSpPr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V="1">
              <a:off x="2960" y="1241"/>
              <a:ext cx="2406" cy="1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2960" y="744"/>
              <a:ext cx="2528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solidFill>
                    <a:srgbClr val="113388"/>
                  </a:solidFill>
                  <a:latin typeface="+mn-lt"/>
                </a:rPr>
                <a:t>Кластеры значительно улучшили положение </a:t>
              </a:r>
              <a:r>
                <a:rPr lang="en-US" sz="1400" kern="0" dirty="0">
                  <a:solidFill>
                    <a:srgbClr val="113388"/>
                  </a:solidFill>
                  <a:latin typeface="+mn-lt"/>
                </a:rPr>
                <a:t>AZ – </a:t>
              </a:r>
              <a:r>
                <a:rPr lang="ru-RU" sz="1400" kern="0" dirty="0">
                  <a:solidFill>
                    <a:srgbClr val="113388"/>
                  </a:solidFill>
                  <a:latin typeface="+mn-lt"/>
                </a:rPr>
                <a:t>по коллективу 35 чел. Снижение на 25%</a:t>
              </a:r>
              <a:endParaRPr lang="en-US" sz="1400" kern="0" dirty="0">
                <a:solidFill>
                  <a:srgbClr val="113388"/>
                </a:solidFill>
                <a:latin typeface="+mn-lt"/>
              </a:endParaRPr>
            </a:p>
          </p:txBody>
        </p:sp>
      </p:grpSp>
      <p:sp>
        <p:nvSpPr>
          <p:cNvPr id="259075" name="Text Box 26"/>
          <p:cNvSpPr txBox="1">
            <a:spLocks noChangeArrowheads="1"/>
          </p:cNvSpPr>
          <p:nvPr/>
        </p:nvSpPr>
        <p:spPr bwMode="auto">
          <a:xfrm>
            <a:off x="2124075" y="1944688"/>
            <a:ext cx="28432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300" b="1">
                <a:solidFill>
                  <a:srgbClr val="113388"/>
                </a:solidFill>
                <a:cs typeface="Arial" charset="0"/>
              </a:rPr>
              <a:t>Коллектив 35 человек</a:t>
            </a: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1584325" y="6416675"/>
            <a:ext cx="4679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*В скобках - размер скидки, предоставленной компанией конкурентом</a:t>
            </a:r>
            <a:endParaRPr lang="ru-RU" sz="1000" dirty="0">
              <a:latin typeface="+mn-lt"/>
            </a:endParaRPr>
          </a:p>
        </p:txBody>
      </p:sp>
      <p:graphicFrame>
        <p:nvGraphicFramePr>
          <p:cNvPr id="259077" name="Диаграмма 45"/>
          <p:cNvGraphicFramePr>
            <a:graphicFrameLocks/>
          </p:cNvGraphicFramePr>
          <p:nvPr/>
        </p:nvGraphicFramePr>
        <p:xfrm>
          <a:off x="3116263" y="2586038"/>
          <a:ext cx="3054350" cy="3630612"/>
        </p:xfrm>
        <a:graphic>
          <a:graphicData uri="http://schemas.openxmlformats.org/presentationml/2006/ole">
            <p:oleObj spid="_x0000_s259077" r:id="rId3" imgW="3054361" imgH="3633531" progId="Excel.Chart.8">
              <p:embed/>
            </p:oleObj>
          </a:graphicData>
        </a:graphic>
      </p:graphicFrame>
      <p:grpSp>
        <p:nvGrpSpPr>
          <p:cNvPr id="259078" name="Группа 56"/>
          <p:cNvGrpSpPr>
            <a:grpSpLocks/>
          </p:cNvGrpSpPr>
          <p:nvPr/>
        </p:nvGrpSpPr>
        <p:grpSpPr bwMode="auto">
          <a:xfrm>
            <a:off x="3095625" y="2384425"/>
            <a:ext cx="2232025" cy="292100"/>
            <a:chOff x="1924708" y="2275284"/>
            <a:chExt cx="2231964" cy="291209"/>
          </a:xfrm>
        </p:grpSpPr>
        <p:cxnSp>
          <p:nvCxnSpPr>
            <p:cNvPr id="52" name="Прямая со стрелкой 51"/>
            <p:cNvCxnSpPr/>
            <p:nvPr/>
          </p:nvCxnSpPr>
          <p:spPr>
            <a:xfrm>
              <a:off x="1980269" y="2564911"/>
              <a:ext cx="2176403" cy="1582"/>
            </a:xfrm>
            <a:prstGeom prst="straightConnector1">
              <a:avLst/>
            </a:prstGeom>
            <a:ln w="25400">
              <a:solidFill>
                <a:srgbClr val="819C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088" name="Text Box 26"/>
            <p:cNvSpPr txBox="1">
              <a:spLocks noChangeArrowheads="1"/>
            </p:cNvSpPr>
            <p:nvPr/>
          </p:nvSpPr>
          <p:spPr bwMode="auto">
            <a:xfrm>
              <a:off x="1924708" y="2275284"/>
              <a:ext cx="12961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1200" b="1">
                  <a:solidFill>
                    <a:srgbClr val="113388"/>
                  </a:solidFill>
                  <a:latin typeface="Calibri" pitchFamily="34" charset="0"/>
                </a:rPr>
                <a:t>Дороже</a:t>
              </a:r>
              <a:r>
                <a:rPr lang="en-US" sz="1200" b="1">
                  <a:solidFill>
                    <a:srgbClr val="113388"/>
                  </a:solidFill>
                  <a:latin typeface="Calibri" pitchFamily="34" charset="0"/>
                </a:rPr>
                <a:t> Allianz</a:t>
              </a:r>
              <a:endParaRPr lang="ru-RU" sz="1200" b="1">
                <a:solidFill>
                  <a:srgbClr val="113388"/>
                </a:solidFill>
                <a:latin typeface="Calibri" pitchFamily="34" charset="0"/>
              </a:endParaRPr>
            </a:p>
          </p:txBody>
        </p:sp>
      </p:grp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2195513" y="2879725"/>
            <a:ext cx="1800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>
                <a:latin typeface="+mj-lt"/>
              </a:rPr>
              <a:t>РЕСО (0%*)</a:t>
            </a:r>
            <a:endParaRPr lang="ru-RU" sz="1100" dirty="0">
              <a:latin typeface="+mj-lt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2339975" y="5157788"/>
            <a:ext cx="1152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>
                <a:latin typeface="+mj-lt"/>
              </a:rPr>
              <a:t>РГС (- 8%)</a:t>
            </a:r>
            <a:endParaRPr lang="ru-RU" sz="1100" dirty="0">
              <a:latin typeface="+mj-lt"/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2232025" y="5614988"/>
            <a:ext cx="1152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 err="1">
                <a:latin typeface="+mj-lt"/>
              </a:rPr>
              <a:t>Ренес</a:t>
            </a:r>
            <a:r>
              <a:rPr lang="ru-RU" sz="1100" dirty="0">
                <a:latin typeface="+mj-lt"/>
              </a:rPr>
              <a:t> (- 5%)</a:t>
            </a:r>
            <a:endParaRPr lang="ru-RU" sz="1100" dirty="0">
              <a:latin typeface="+mj-lt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268538" y="3348038"/>
            <a:ext cx="1150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 err="1">
                <a:latin typeface="+mj-lt"/>
              </a:rPr>
              <a:t>Согаз</a:t>
            </a:r>
            <a:r>
              <a:rPr lang="ru-RU" sz="1100" dirty="0">
                <a:latin typeface="+mj-lt"/>
              </a:rPr>
              <a:t> (- 4%)</a:t>
            </a:r>
            <a:endParaRPr lang="ru-RU" sz="1100" dirty="0">
              <a:latin typeface="+mj-lt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2232025" y="4248150"/>
            <a:ext cx="1368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>
                <a:latin typeface="+mj-lt"/>
              </a:rPr>
              <a:t>Альфа (0%)</a:t>
            </a:r>
            <a:endParaRPr lang="ru-RU" sz="1100" dirty="0">
              <a:latin typeface="+mj-lt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2303463" y="4679950"/>
            <a:ext cx="1368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 err="1">
                <a:latin typeface="+mj-lt"/>
              </a:rPr>
              <a:t>Ингос</a:t>
            </a:r>
            <a:r>
              <a:rPr lang="ru-RU" sz="1100" dirty="0">
                <a:latin typeface="+mj-lt"/>
              </a:rPr>
              <a:t> (0%)</a:t>
            </a:r>
            <a:endParaRPr lang="ru-RU" sz="1100" dirty="0">
              <a:latin typeface="+mj-lt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2016125" y="3789363"/>
            <a:ext cx="15478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100" dirty="0">
                <a:latin typeface="+mj-lt"/>
              </a:rPr>
              <a:t>Согласие (- 5%)</a:t>
            </a:r>
            <a:endParaRPr lang="ru-RU" sz="1100" dirty="0">
              <a:latin typeface="+mj-lt"/>
            </a:endParaRPr>
          </a:p>
        </p:txBody>
      </p:sp>
      <p:sp>
        <p:nvSpPr>
          <p:cNvPr id="259086" name="Rectangle 4"/>
          <p:cNvSpPr>
            <a:spLocks noChangeArrowheads="1"/>
          </p:cNvSpPr>
          <p:nvPr/>
        </p:nvSpPr>
        <p:spPr bwMode="gray">
          <a:xfrm>
            <a:off x="395288" y="303213"/>
            <a:ext cx="84978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2200">
                <a:solidFill>
                  <a:srgbClr val="113388"/>
                </a:solidFill>
              </a:rPr>
              <a:t>Стоимость программ страхования </a:t>
            </a:r>
            <a:r>
              <a:rPr lang="en-US" sz="2200">
                <a:solidFill>
                  <a:srgbClr val="113388"/>
                </a:solidFill>
              </a:rPr>
              <a:t>– </a:t>
            </a:r>
            <a:r>
              <a:rPr lang="ru-RU" sz="2200">
                <a:solidFill>
                  <a:srgbClr val="113388"/>
                </a:solidFill>
              </a:rPr>
              <a:t>сравнение с конкурентами</a:t>
            </a:r>
          </a:p>
          <a:p>
            <a:pPr eaLnBrk="0" hangingPunct="0"/>
            <a:r>
              <a:rPr lang="ru-RU" sz="2200">
                <a:solidFill>
                  <a:srgbClr val="C00000"/>
                </a:solidFill>
              </a:rPr>
              <a:t>Кластеры (Полная программа со стоматологией)</a:t>
            </a:r>
            <a:endParaRPr lang="de-DE" sz="2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5"/>
          <p:cNvSpPr txBox="1">
            <a:spLocks noGrp="1"/>
          </p:cNvSpPr>
          <p:nvPr/>
        </p:nvSpPr>
        <p:spPr bwMode="auto">
          <a:xfrm>
            <a:off x="8153400" y="6356350"/>
            <a:ext cx="847725" cy="2698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fld id="{92B83219-9D44-4F64-8B93-24AC004C2ED3}" type="slidenum">
              <a:rPr lang="ru-RU" sz="800">
                <a:solidFill>
                  <a:srgbClr val="898989"/>
                </a:solidFill>
                <a:latin typeface="+mn-lt"/>
              </a:rPr>
              <a:pPr algn="r" eaLnBrk="0" hangingPunct="0">
                <a:defRPr/>
              </a:pPr>
              <a:t>7</a:t>
            </a:fld>
            <a:endParaRPr lang="ru-RU" sz="80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60098" name="Рисунок 19" descr="104821140_600x800px__72dp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1089025"/>
            <a:ext cx="4752975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41300" y="981075"/>
            <a:ext cx="3502025" cy="508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 eaLnBrk="0" hangingPunct="0"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r>
              <a:rPr lang="ru-RU" sz="1400" dirty="0">
                <a:solidFill>
                  <a:srgbClr val="113388"/>
                </a:solidFill>
                <a:latin typeface="+mn-lt"/>
              </a:rPr>
              <a:t>Качественная программа</a:t>
            </a:r>
          </a:p>
          <a:p>
            <a:pPr marL="355600" indent="-355600" algn="just" eaLnBrk="0" hangingPunct="0"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endParaRPr lang="ru-RU" sz="1400" dirty="0">
              <a:solidFill>
                <a:srgbClr val="113388"/>
              </a:solidFill>
              <a:latin typeface="+mn-lt"/>
            </a:endParaRPr>
          </a:p>
          <a:p>
            <a:pPr marL="180975" indent="-180975" algn="just" eaLnBrk="0" hangingPunct="0">
              <a:spcBef>
                <a:spcPts val="300"/>
              </a:spcBef>
              <a:buClr>
                <a:srgbClr val="113388"/>
              </a:buClr>
              <a:buFontTx/>
              <a:buChar char="•"/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по полису ДМС </a:t>
            </a:r>
            <a:r>
              <a:rPr 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Allianz</a:t>
            </a: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работники корпоративного клиента получают возможность лечения по широкому спектру заболеваний</a:t>
            </a:r>
          </a:p>
          <a:p>
            <a:pPr marL="180975" indent="-180975" algn="just" eaLnBrk="0" hangingPunct="0">
              <a:spcBef>
                <a:spcPts val="300"/>
              </a:spcBef>
              <a:buClr>
                <a:srgbClr val="113388"/>
              </a:buClr>
              <a:buFontTx/>
              <a:buChar char="•"/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в рамках программы </a:t>
            </a:r>
            <a:r>
              <a:rPr 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Allianz</a:t>
            </a: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ДМС Эксперт отсутствуют лимиты на количество получаемых по медицинским показаниям</a:t>
            </a:r>
            <a:r>
              <a:rPr 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услуг*</a:t>
            </a:r>
          </a:p>
          <a:p>
            <a:pPr marL="180975" indent="-180975" algn="just" eaLnBrk="0" hangingPunct="0">
              <a:defRPr/>
            </a:pPr>
            <a:endParaRPr lang="ru-RU" sz="1200" b="1" dirty="0">
              <a:solidFill>
                <a:srgbClr val="113388"/>
              </a:solidFill>
              <a:latin typeface="+mn-lt"/>
            </a:endParaRPr>
          </a:p>
          <a:p>
            <a:pPr marL="180975" indent="-180975" algn="just" eaLnBrk="0" hangingPunct="0">
              <a:defRPr/>
            </a:pPr>
            <a:r>
              <a:rPr lang="ru-RU" sz="1400" dirty="0">
                <a:solidFill>
                  <a:srgbClr val="113388"/>
                </a:solidFill>
                <a:latin typeface="+mn-lt"/>
              </a:rPr>
              <a:t>Конкурентная цена</a:t>
            </a:r>
          </a:p>
          <a:p>
            <a:pPr marL="180975" indent="-180975" algn="just" eaLnBrk="0" hangingPunct="0">
              <a:defRPr/>
            </a:pPr>
            <a:endParaRPr lang="ru-RU" sz="1400" dirty="0">
              <a:solidFill>
                <a:srgbClr val="113388"/>
              </a:solidFill>
              <a:latin typeface="+mn-lt"/>
            </a:endParaRPr>
          </a:p>
          <a:p>
            <a:pPr marL="180975" indent="-180975" algn="just" eaLnBrk="0" hangingPunct="0">
              <a:spcBef>
                <a:spcPts val="300"/>
              </a:spcBef>
              <a:buClr>
                <a:srgbClr val="113388"/>
              </a:buClr>
              <a:buFontTx/>
              <a:buChar char="•"/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Широкая программа </a:t>
            </a:r>
            <a:r>
              <a:rPr lang="en-US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Allianz</a:t>
            </a:r>
            <a:r>
              <a:rPr lang="ru-RU" sz="12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дешевле, чем более узкие программы конкурентов</a:t>
            </a:r>
          </a:p>
          <a:p>
            <a:pPr marL="180975" indent="-180975" algn="just" eaLnBrk="0" hangingPunct="0">
              <a:buFont typeface="Arial" pitchFamily="34" charset="0"/>
              <a:buChar char="•"/>
              <a:defRPr/>
            </a:pPr>
            <a:endParaRPr lang="ru-RU" sz="1200" b="1" dirty="0">
              <a:solidFill>
                <a:srgbClr val="113388"/>
              </a:solidFill>
              <a:latin typeface="+mn-lt"/>
            </a:endParaRPr>
          </a:p>
          <a:p>
            <a:pPr marL="180975" indent="-180975" algn="just" eaLnBrk="0" hangingPunct="0">
              <a:defRPr/>
            </a:pPr>
            <a:r>
              <a:rPr lang="ru-RU" sz="1400" dirty="0">
                <a:solidFill>
                  <a:srgbClr val="113388"/>
                </a:solidFill>
                <a:latin typeface="+mn-lt"/>
              </a:rPr>
              <a:t>Удобно для продавца</a:t>
            </a:r>
          </a:p>
          <a:p>
            <a:pPr marL="180975" indent="-180975" algn="just" eaLnBrk="0" hangingPunct="0">
              <a:defRPr/>
            </a:pPr>
            <a:endParaRPr lang="ru-RU" sz="1400" dirty="0">
              <a:solidFill>
                <a:srgbClr val="113388"/>
              </a:solidFill>
              <a:latin typeface="Arial"/>
            </a:endParaRPr>
          </a:p>
          <a:p>
            <a:pPr marL="180975" indent="-180975" algn="just" eaLnBrk="0" hangingPunct="0">
              <a:spcBef>
                <a:spcPts val="300"/>
              </a:spcBef>
              <a:buClr>
                <a:srgbClr val="113388"/>
              </a:buClr>
              <a:buFontTx/>
              <a:buChar char="•"/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Возможность подготовки коммерческого предложения самостоятельно продавцом</a:t>
            </a:r>
          </a:p>
          <a:p>
            <a:pPr marL="355600" indent="-355600" eaLnBrk="0" hangingPunct="0">
              <a:spcBef>
                <a:spcPts val="300"/>
              </a:spcBef>
              <a:buClr>
                <a:srgbClr val="113388"/>
              </a:buClr>
              <a:tabLst>
                <a:tab pos="180975" algn="l"/>
                <a:tab pos="533400" algn="l"/>
                <a:tab pos="622300" algn="l"/>
                <a:tab pos="723900" algn="l"/>
              </a:tabLst>
              <a:defRPr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  <a:p>
            <a:pPr marL="180975" indent="-180975" eaLnBrk="0" hangingPunct="0">
              <a:defRPr/>
            </a:pPr>
            <a:endParaRPr lang="ru-RU" sz="1400" dirty="0">
              <a:solidFill>
                <a:srgbClr val="113388"/>
              </a:solidFill>
              <a:latin typeface="Arial"/>
            </a:endParaRPr>
          </a:p>
          <a:p>
            <a:pPr marL="180975" indent="-180975" eaLnBrk="0" hangingPunct="0">
              <a:buFont typeface="Arial" pitchFamily="34" charset="0"/>
              <a:buChar char="•"/>
              <a:defRPr/>
            </a:pPr>
            <a:endParaRPr lang="ru-RU" sz="1200" b="1" dirty="0">
              <a:solidFill>
                <a:srgbClr val="113388"/>
              </a:solidFill>
              <a:latin typeface="+mn-lt"/>
            </a:endParaRPr>
          </a:p>
          <a:p>
            <a:pPr marL="180975" indent="-180975" eaLnBrk="0" hangingPunct="0">
              <a:defRPr/>
            </a:pPr>
            <a:endParaRPr lang="ru-RU" sz="1200" b="1" dirty="0">
              <a:solidFill>
                <a:srgbClr val="113388"/>
              </a:solidFill>
              <a:latin typeface="+mn-lt"/>
            </a:endParaRPr>
          </a:p>
          <a:p>
            <a:pPr eaLnBrk="0" hangingPunct="0"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gray">
          <a:xfrm>
            <a:off x="395288" y="261938"/>
            <a:ext cx="8497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ru-RU" sz="2200">
                <a:solidFill>
                  <a:srgbClr val="113388"/>
                </a:solidFill>
              </a:rPr>
              <a:t>Преимущества продукта </a:t>
            </a:r>
            <a:r>
              <a:rPr lang="en-US" sz="2200">
                <a:solidFill>
                  <a:srgbClr val="113388"/>
                </a:solidFill>
              </a:rPr>
              <a:t>Allianz </a:t>
            </a:r>
            <a:r>
              <a:rPr lang="ru-RU" sz="2200">
                <a:solidFill>
                  <a:srgbClr val="113388"/>
                </a:solidFill>
              </a:rPr>
              <a:t>ДМС Эксперт</a:t>
            </a:r>
            <a:endParaRPr lang="de-DE" sz="2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702</Words>
  <Application>Microsoft Office PowerPoint</Application>
  <PresentationFormat>On-screen Show (4:3)</PresentationFormat>
  <Paragraphs>272</Paragraphs>
  <Slides>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207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21" baseType="lpstr">
      <vt:lpstr>Arial</vt:lpstr>
      <vt:lpstr>Calibri</vt:lpstr>
      <vt:lpstr>Verdana</vt:lpstr>
      <vt:lpstr>Arial Unicode MS</vt:lpstr>
      <vt:lpstr>Arial Black</vt:lpstr>
      <vt:lpstr>Wingdings</vt:lpstr>
      <vt:lpstr>2_Специальное оформление</vt:lpstr>
      <vt:lpstr>3_Специальное оформление</vt:lpstr>
      <vt:lpstr>4_Специальное оформление</vt:lpstr>
      <vt:lpstr>Специальное оформление</vt:lpstr>
      <vt:lpstr>5_Специальное оформление</vt:lpstr>
      <vt:lpstr>Тема1</vt:lpstr>
      <vt:lpstr>3_Оформление по умолчанию</vt:lpstr>
      <vt:lpstr>1_Тема Office</vt:lpstr>
      <vt:lpstr>6_Специальное оформление</vt:lpstr>
      <vt:lpstr>7_Специальное оформление</vt:lpstr>
      <vt:lpstr>4_Оформление по умолчанию</vt:lpstr>
      <vt:lpstr>8_Специальное оформление</vt:lpstr>
      <vt:lpstr>1_Специальное оформление</vt:lpstr>
      <vt:lpstr>9_Специальное оформление</vt:lpstr>
      <vt:lpstr>10_Специальное оформление</vt:lpstr>
      <vt:lpstr>Оформление по умолчанию</vt:lpstr>
      <vt:lpstr>1_Оформление по умолчанию</vt:lpstr>
      <vt:lpstr>5_Оформление по умолчанию</vt:lpstr>
      <vt:lpstr>7_Оформление по умолчанию</vt:lpstr>
      <vt:lpstr>2_Оформление по умолчанию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2_Специальное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3_Специальное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4_Специальное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5_Специальное оформление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3_Оформление по умолчанию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6_Специальное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7_Специальное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8_Специальное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1_Специальное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9_Специальное оформление</vt:lpstr>
      <vt:lpstr>10_Специальное оформление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2_Оформление по умолчанию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ROSNO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SalomatinAP</dc:creator>
  <cp:lastModifiedBy>Admin</cp:lastModifiedBy>
  <cp:revision>1118</cp:revision>
  <dcterms:created xsi:type="dcterms:W3CDTF">2012-01-16T09:27:40Z</dcterms:created>
  <dcterms:modified xsi:type="dcterms:W3CDTF">2013-12-04T10:22:52Z</dcterms:modified>
</cp:coreProperties>
</file>