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8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977" r:id="rId5"/>
    <p:sldMasterId id="2147483998" r:id="rId6"/>
    <p:sldMasterId id="2147484008" r:id="rId7"/>
    <p:sldMasterId id="2147484021" r:id="rId8"/>
    <p:sldMasterId id="2147484032" r:id="rId9"/>
    <p:sldMasterId id="2147484045" r:id="rId10"/>
    <p:sldMasterId id="2147484059" r:id="rId11"/>
    <p:sldMasterId id="2147484067" r:id="rId12"/>
    <p:sldMasterId id="2147484078" r:id="rId13"/>
  </p:sldMasterIdLst>
  <p:notesMasterIdLst>
    <p:notesMasterId r:id="rId30"/>
  </p:notesMasterIdLst>
  <p:handoutMasterIdLst>
    <p:handoutMasterId r:id="rId31"/>
  </p:handoutMasterIdLst>
  <p:sldIdLst>
    <p:sldId id="335" r:id="rId14"/>
    <p:sldId id="359" r:id="rId15"/>
    <p:sldId id="360" r:id="rId16"/>
    <p:sldId id="356" r:id="rId17"/>
    <p:sldId id="343" r:id="rId18"/>
    <p:sldId id="344" r:id="rId19"/>
    <p:sldId id="345" r:id="rId20"/>
    <p:sldId id="361" r:id="rId21"/>
    <p:sldId id="357" r:id="rId22"/>
    <p:sldId id="354" r:id="rId23"/>
    <p:sldId id="347" r:id="rId24"/>
    <p:sldId id="355" r:id="rId25"/>
    <p:sldId id="348" r:id="rId26"/>
    <p:sldId id="349" r:id="rId27"/>
    <p:sldId id="350" r:id="rId28"/>
    <p:sldId id="351" r:id="rId29"/>
  </p:sldIdLst>
  <p:sldSz cx="9906000" cy="6858000" type="A4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khomirovKS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61C1"/>
    <a:srgbClr val="136DD9"/>
    <a:srgbClr val="FF3300"/>
    <a:srgbClr val="DDDDE6"/>
    <a:srgbClr val="33CCFF"/>
    <a:srgbClr val="DCDCDC"/>
    <a:srgbClr val="FF6600"/>
    <a:srgbClr val="4D4D4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96" autoAdjust="0"/>
    <p:restoredTop sz="96503" autoAdjust="0"/>
  </p:normalViewPr>
  <p:slideViewPr>
    <p:cSldViewPr snapToObjects="1">
      <p:cViewPr>
        <p:scale>
          <a:sx n="80" d="100"/>
          <a:sy n="80" d="100"/>
        </p:scale>
        <p:origin x="-624" y="-63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46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4" d="100"/>
          <a:sy n="64" d="100"/>
        </p:scale>
        <p:origin x="-2964" y="-12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1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6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957" cy="49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2" tIns="45741" rIns="91482" bIns="45741" numCol="1" anchor="t" anchorCtr="0" compatLnSpc="1">
            <a:prstTxWarp prst="textNoShape">
              <a:avLst/>
            </a:prstTxWarp>
          </a:bodyPr>
          <a:lstStyle>
            <a:lvl1pPr defTabSz="91579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100" y="1"/>
            <a:ext cx="2944957" cy="49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2" tIns="45741" rIns="91482" bIns="45741" numCol="1" anchor="t" anchorCtr="0" compatLnSpc="1">
            <a:prstTxWarp prst="textNoShape">
              <a:avLst/>
            </a:prstTxWarp>
          </a:bodyPr>
          <a:lstStyle>
            <a:lvl1pPr algn="r" defTabSz="91579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016"/>
            <a:ext cx="2944957" cy="49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2" tIns="45741" rIns="91482" bIns="45741" numCol="1" anchor="b" anchorCtr="0" compatLnSpc="1">
            <a:prstTxWarp prst="textNoShape">
              <a:avLst/>
            </a:prstTxWarp>
          </a:bodyPr>
          <a:lstStyle>
            <a:lvl1pPr defTabSz="91579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100" y="9429016"/>
            <a:ext cx="2944957" cy="49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2" tIns="45741" rIns="91482" bIns="45741" numCol="1" anchor="b" anchorCtr="0" compatLnSpc="1">
            <a:prstTxWarp prst="textNoShape">
              <a:avLst/>
            </a:prstTxWarp>
          </a:bodyPr>
          <a:lstStyle>
            <a:lvl1pPr algn="r" defTabSz="915798">
              <a:defRPr sz="1200">
                <a:latin typeface="Arial" charset="0"/>
              </a:defRPr>
            </a:lvl1pPr>
          </a:lstStyle>
          <a:p>
            <a:pPr>
              <a:defRPr/>
            </a:pPr>
            <a:fld id="{4C7B3B1F-BE6A-4687-904F-60020F2E2D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518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957" cy="49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84" tIns="47742" rIns="95484" bIns="47742" numCol="1" anchor="t" anchorCtr="0" compatLnSpc="1">
            <a:prstTxWarp prst="textNoShape">
              <a:avLst/>
            </a:prstTxWarp>
          </a:bodyPr>
          <a:lstStyle>
            <a:lvl1pPr defTabSz="955476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100" y="1"/>
            <a:ext cx="2944957" cy="49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84" tIns="47742" rIns="95484" bIns="47742" numCol="1" anchor="t" anchorCtr="0" compatLnSpc="1">
            <a:prstTxWarp prst="textNoShape">
              <a:avLst/>
            </a:prstTxWarp>
          </a:bodyPr>
          <a:lstStyle>
            <a:lvl1pPr algn="r" defTabSz="955476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4538"/>
            <a:ext cx="537368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7" y="4712894"/>
            <a:ext cx="5438464" cy="446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84" tIns="47742" rIns="95484" bIns="477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016"/>
            <a:ext cx="2944957" cy="49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84" tIns="47742" rIns="95484" bIns="47742" numCol="1" anchor="b" anchorCtr="0" compatLnSpc="1">
            <a:prstTxWarp prst="textNoShape">
              <a:avLst/>
            </a:prstTxWarp>
          </a:bodyPr>
          <a:lstStyle>
            <a:lvl1pPr defTabSz="955476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100" y="9429016"/>
            <a:ext cx="2944957" cy="49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84" tIns="47742" rIns="95484" bIns="47742" numCol="1" anchor="b" anchorCtr="0" compatLnSpc="1">
            <a:prstTxWarp prst="textNoShape">
              <a:avLst/>
            </a:prstTxWarp>
          </a:bodyPr>
          <a:lstStyle>
            <a:lvl1pPr algn="r" defTabSz="955476">
              <a:defRPr sz="1300">
                <a:latin typeface="Arial" charset="0"/>
              </a:defRPr>
            </a:lvl1pPr>
          </a:lstStyle>
          <a:p>
            <a:pPr>
              <a:defRPr/>
            </a:pPr>
            <a:fld id="{421CA8C8-FC69-43A3-9DEC-0DB1D437A7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549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2788" y="744538"/>
            <a:ext cx="537368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7B420A-AB57-4931-8BAC-E139BAB64204}" type="slidenum">
              <a:rPr lang="ru-RU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2788" y="744538"/>
            <a:ext cx="537368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68298C-9CFF-47C2-8616-50510B83FFCB}" type="slidenum">
              <a:rPr lang="ru-RU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2788" y="744538"/>
            <a:ext cx="537368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68298C-9CFF-47C2-8616-50510B83FFCB}" type="slidenum">
              <a:rPr lang="ru-RU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3B3F5E-EDF4-4F30-8F71-4F8E609DA42C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3688" cy="3719512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70169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412776"/>
            <a:ext cx="8915400" cy="496855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fld id="{6A55593E-38F3-4BEB-B329-A2115F1C14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65380" y="152724"/>
            <a:ext cx="8208000" cy="792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fld id="{6A55593E-38F3-4BEB-B329-A2115F1C14A6}" type="slidenum">
              <a:rPr lang="ru-RU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65380" y="152724"/>
            <a:ext cx="8208000" cy="792000"/>
          </a:xfrm>
          <a:prstGeom prst="rect">
            <a:avLst/>
          </a:prstGeom>
        </p:spPr>
        <p:txBody>
          <a:bodyPr anchor="ctr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296721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fld id="{6A55593E-38F3-4BEB-B329-A2115F1C14A6}" type="slidenum">
              <a:rPr lang="ru-RU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9418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7410028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0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>
              <a:buClr>
                <a:schemeClr val="accent1"/>
              </a:buClr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2pPr>
            <a:lvl3pPr>
              <a:buClr>
                <a:schemeClr val="accent2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>
              <a:buClr>
                <a:schemeClr val="accent1"/>
              </a:buClr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2pPr>
            <a:lvl3pPr>
              <a:buClr>
                <a:schemeClr val="accent2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5381" y="152724"/>
            <a:ext cx="8208000" cy="792000"/>
          </a:xfrm>
          <a:prstGeom prst="rect">
            <a:avLst/>
          </a:prstGeom>
        </p:spPr>
        <p:txBody>
          <a:bodyPr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fld id="{0DD0E7D5-9CA4-4B07-BA22-342EEA9C9281}" type="slidenum">
              <a:rPr lang="ru-RU">
                <a:solidFill>
                  <a:srgbClr val="262626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3303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7"/>
          <a:stretch>
            <a:fillRect/>
          </a:stretch>
        </p:blipFill>
        <p:spPr bwMode="auto">
          <a:xfrm>
            <a:off x="-15875" y="0"/>
            <a:ext cx="992981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8840788" y="6237288"/>
            <a:ext cx="1071562" cy="252412"/>
          </a:xfrm>
          <a:prstGeom prst="rect">
            <a:avLst/>
          </a:prstGeom>
          <a:solidFill>
            <a:srgbClr val="BE0F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</a:rPr>
              <a:t>www.vsk.ru</a:t>
            </a:r>
            <a:endParaRPr lang="ru-RU" sz="1200" dirty="0">
              <a:solidFill>
                <a:prstClr val="white"/>
              </a:solidFill>
            </a:endParaRPr>
          </a:p>
        </p:txBody>
      </p:sp>
      <p:grpSp>
        <p:nvGrpSpPr>
          <p:cNvPr id="5" name="Группа 7"/>
          <p:cNvGrpSpPr>
            <a:grpSpLocks/>
          </p:cNvGrpSpPr>
          <p:nvPr userDrawn="1"/>
        </p:nvGrpSpPr>
        <p:grpSpPr bwMode="auto">
          <a:xfrm>
            <a:off x="644525" y="5988050"/>
            <a:ext cx="2363788" cy="681038"/>
            <a:chOff x="1015393" y="5551736"/>
            <a:chExt cx="2364979" cy="681617"/>
          </a:xfrm>
        </p:grpSpPr>
        <p:sp>
          <p:nvSpPr>
            <p:cNvPr id="6" name="TextBox 8"/>
            <p:cNvSpPr txBox="1">
              <a:spLocks noChangeArrowheads="1"/>
            </p:cNvSpPr>
            <p:nvPr userDrawn="1"/>
          </p:nvSpPr>
          <p:spPr bwMode="auto">
            <a:xfrm>
              <a:off x="1015393" y="5686789"/>
              <a:ext cx="1596242" cy="546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50000"/>
                </a:lnSpc>
              </a:pPr>
              <a:r>
                <a:rPr lang="en-US" sz="5400" b="1">
                  <a:solidFill>
                    <a:prstClr val="white"/>
                  </a:solidFill>
                  <a:latin typeface="Tahoma" pitchFamily="34" charset="0"/>
                </a:rPr>
                <a:t>20</a:t>
              </a:r>
              <a:endParaRPr lang="ru-RU" sz="1200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7" name="TextBox 9"/>
            <p:cNvSpPr txBox="1">
              <a:spLocks noChangeArrowheads="1"/>
            </p:cNvSpPr>
            <p:nvPr userDrawn="1"/>
          </p:nvSpPr>
          <p:spPr bwMode="auto">
            <a:xfrm>
              <a:off x="1928666" y="5551736"/>
              <a:ext cx="1451706" cy="591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>
                  <a:solidFill>
                    <a:prstClr val="white"/>
                  </a:solidFill>
                  <a:latin typeface="Tahoma" pitchFamily="34" charset="0"/>
                </a:rPr>
                <a:t>лет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>
                  <a:solidFill>
                    <a:prstClr val="white"/>
                  </a:solidFill>
                  <a:latin typeface="Tahoma" pitchFamily="34" charset="0"/>
                </a:rPr>
                <a:t>успеха</a:t>
              </a: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549275"/>
            <a:ext cx="28575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6624" y="2348880"/>
            <a:ext cx="4562400" cy="273630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2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44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7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27649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27649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sz="half" idx="13"/>
          </p:nvPr>
        </p:nvSpPr>
        <p:spPr>
          <a:xfrm>
            <a:off x="495300" y="4509120"/>
            <a:ext cx="4375150" cy="168478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5025008" y="4509120"/>
            <a:ext cx="4375150" cy="168478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2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5609828" cy="45651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1152" y="1600201"/>
            <a:ext cx="3089548" cy="45651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27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fld id="{6A55593E-38F3-4BEB-B329-A2115F1C14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5609828" cy="1440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1152" y="1600201"/>
            <a:ext cx="3089548" cy="45651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sz="half" idx="13"/>
          </p:nvPr>
        </p:nvSpPr>
        <p:spPr>
          <a:xfrm>
            <a:off x="495300" y="3162672"/>
            <a:ext cx="5609828" cy="1440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495300" y="4725144"/>
            <a:ext cx="5609828" cy="1440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0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544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8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47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65380" y="152724"/>
            <a:ext cx="8208000" cy="792000"/>
          </a:xfrm>
          <a:prstGeom prst="rect">
            <a:avLst/>
          </a:prstGeom>
        </p:spPr>
        <p:txBody>
          <a:bodyPr anchor="ctr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9554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9288A-0AD0-4ECD-9F1F-BB939B97AB7C}" type="slidenum">
              <a:rPr lang="ru-RU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124209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54092-44BF-408C-99E8-585864AEB219}" type="slidenum">
              <a:rPr lang="ru-RU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32891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5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4E0FF-025F-40F1-BD59-0C1AA2FD5331}" type="slidenum">
              <a:rPr lang="ru-RU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06541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24"/>
            <a:ext cx="4375150" cy="27649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24"/>
            <a:ext cx="4375150" cy="27649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sz="half" idx="13"/>
          </p:nvPr>
        </p:nvSpPr>
        <p:spPr>
          <a:xfrm>
            <a:off x="495300" y="4509170"/>
            <a:ext cx="4375150" cy="168478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5025008" y="4509170"/>
            <a:ext cx="4375150" cy="168478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53B2C-55FA-49BA-98E1-1F8589ADA9E6}" type="slidenum">
              <a:rPr lang="ru-RU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05581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>
              <a:buClr>
                <a:schemeClr val="accent1"/>
              </a:buClr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2pPr>
            <a:lvl3pPr>
              <a:buClr>
                <a:schemeClr val="accent2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>
              <a:buClr>
                <a:schemeClr val="accent1"/>
              </a:buClr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2pPr>
            <a:lvl3pPr>
              <a:buClr>
                <a:schemeClr val="accent2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fld id="{6A55593E-38F3-4BEB-B329-A2115F1C14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5380" y="152724"/>
            <a:ext cx="8208000" cy="792000"/>
          </a:xfrm>
          <a:prstGeom prst="rect">
            <a:avLst/>
          </a:prstGeom>
        </p:spPr>
        <p:txBody>
          <a:bodyPr anchor="ctr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6" y="1600206"/>
            <a:ext cx="5609828" cy="45651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1152" y="1600206"/>
            <a:ext cx="3089548" cy="45651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9C80D-E670-4567-AC9E-689E9888E928}" type="slidenum">
              <a:rPr lang="ru-RU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45241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6" y="1600201"/>
            <a:ext cx="5609828" cy="1440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1152" y="1600206"/>
            <a:ext cx="3089548" cy="45651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sz="half" idx="13"/>
          </p:nvPr>
        </p:nvSpPr>
        <p:spPr>
          <a:xfrm>
            <a:off x="495306" y="3162672"/>
            <a:ext cx="5609828" cy="1440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495306" y="4725144"/>
            <a:ext cx="5609828" cy="1440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3B155-F27C-47CB-864E-6D866593CB96}" type="slidenum">
              <a:rPr lang="ru-RU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18539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3D93F-C402-49B0-9200-FA5987E50C28}" type="slidenum">
              <a:rPr lang="ru-RU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25611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AD73D-B6F0-4C38-BC27-2611794FD731}" type="slidenum">
              <a:rPr lang="ru-RU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0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7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5E370-D9D3-43EC-85C6-5535F4E13CF9}" type="slidenum">
              <a:rPr lang="ru-RU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35239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DAD39-C0CD-4E7E-B65D-BDE0A70B30B7}" type="slidenum">
              <a:rPr lang="ru-RU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63443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31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61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3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8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27649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27649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sz="half" idx="13"/>
          </p:nvPr>
        </p:nvSpPr>
        <p:spPr>
          <a:xfrm>
            <a:off x="495300" y="4509150"/>
            <a:ext cx="4375150" cy="168478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5025008" y="4509150"/>
            <a:ext cx="4375150" cy="168478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9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fld id="{6A55593E-38F3-4BEB-B329-A2115F1C14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65380" y="152724"/>
            <a:ext cx="8208000" cy="792000"/>
          </a:xfrm>
          <a:prstGeom prst="rect">
            <a:avLst/>
          </a:prstGeom>
        </p:spPr>
        <p:txBody>
          <a:bodyPr anchor="ctr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6" y="1600205"/>
            <a:ext cx="5609828" cy="45651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1152" y="1600205"/>
            <a:ext cx="3089548" cy="45651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2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6" y="1600201"/>
            <a:ext cx="5609828" cy="1440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1152" y="1600205"/>
            <a:ext cx="3089548" cy="45651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sz="half" idx="13"/>
          </p:nvPr>
        </p:nvSpPr>
        <p:spPr>
          <a:xfrm>
            <a:off x="495306" y="3162672"/>
            <a:ext cx="5609828" cy="1440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495306" y="4725144"/>
            <a:ext cx="5609828" cy="1440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45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85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057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2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5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65382" y="152724"/>
            <a:ext cx="8208000" cy="792000"/>
          </a:xfrm>
          <a:prstGeom prst="rect">
            <a:avLst/>
          </a:prstGeom>
        </p:spPr>
        <p:txBody>
          <a:bodyPr anchor="ctr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800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55" y="188918"/>
            <a:ext cx="9517327" cy="9366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4"/>
            <a:ext cx="43751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68782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74BDF-C10B-435B-9DFB-553104E89739}" type="slidenum">
              <a:rPr lang="ru-RU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698804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C095-187C-4FB5-AFC0-63065A56B6E7}" type="slidenum">
              <a:rPr lang="ru-RU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7174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fld id="{6A55593E-38F3-4BEB-B329-A2115F1C14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3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C3A2A-6372-4E28-B47E-A18D5EC8C273}" type="slidenum">
              <a:rPr lang="ru-RU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722428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27649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27649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sz="half" idx="13"/>
          </p:nvPr>
        </p:nvSpPr>
        <p:spPr>
          <a:xfrm>
            <a:off x="495300" y="4509150"/>
            <a:ext cx="4375150" cy="168478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5025008" y="4509150"/>
            <a:ext cx="4375150" cy="168478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022B0-FC78-4F21-A12E-A3FAC282EFFB}" type="slidenum">
              <a:rPr lang="ru-RU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05523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6" y="1600205"/>
            <a:ext cx="5609828" cy="45651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1152" y="1600205"/>
            <a:ext cx="3089548" cy="45651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C78E6-D150-4B3E-960D-1CF162F1FAC4}" type="slidenum">
              <a:rPr lang="ru-RU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63191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6" y="1600201"/>
            <a:ext cx="5609828" cy="1440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1152" y="1600205"/>
            <a:ext cx="3089548" cy="45651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sz="half" idx="13"/>
          </p:nvPr>
        </p:nvSpPr>
        <p:spPr>
          <a:xfrm>
            <a:off x="495306" y="3162672"/>
            <a:ext cx="5609828" cy="1440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495306" y="4725144"/>
            <a:ext cx="5609828" cy="1440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F9D9C-5F57-46FD-8612-69B62A638DF1}" type="slidenum">
              <a:rPr lang="ru-RU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52535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57CCF-BDFA-4469-AEFF-EB166C7082D4}" type="slidenum">
              <a:rPr lang="ru-RU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59361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35F90-5646-4034-B29D-E2FA65F57858}" type="slidenum">
              <a:rPr lang="ru-RU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430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DD62-B718-4003-8333-6D345FCC52EE}" type="slidenum">
              <a:rPr lang="ru-RU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771548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94F9E-6BF9-4183-84BB-2D5822650A2D}" type="slidenum">
              <a:rPr lang="ru-RU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43435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3" y="1600204"/>
            <a:ext cx="4381501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>
              <a:buClr>
                <a:schemeClr val="accent1"/>
              </a:buClr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2pPr>
            <a:lvl3pPr>
              <a:buClr>
                <a:schemeClr val="accent2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>
              <a:buClr>
                <a:schemeClr val="accent1"/>
              </a:buClr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2pPr>
            <a:lvl3pPr>
              <a:buClr>
                <a:schemeClr val="accent2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5382" y="152724"/>
            <a:ext cx="8208000" cy="792000"/>
          </a:xfrm>
          <a:prstGeom prst="rect">
            <a:avLst/>
          </a:prstGeom>
        </p:spPr>
        <p:txBody>
          <a:bodyPr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5AA8">
                    <a:lumMod val="50000"/>
                  </a:srgbClr>
                </a:solidFill>
              </a:rPr>
              <a:t> </a:t>
            </a:r>
            <a:fld id="{B2B39389-D1A1-4DCD-B4A8-5FEEC28835B4}" type="slidenum">
              <a:rPr lang="ru-RU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441672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3" y="1600204"/>
            <a:ext cx="4381501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>
              <a:buClr>
                <a:schemeClr val="accent1"/>
              </a:buClr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2pPr>
            <a:lvl3pPr>
              <a:buClr>
                <a:schemeClr val="accent2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>
              <a:buClr>
                <a:schemeClr val="accent1"/>
              </a:buClr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2pPr>
            <a:lvl3pPr>
              <a:buClr>
                <a:schemeClr val="accent2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5382" y="152724"/>
            <a:ext cx="8208000" cy="792000"/>
          </a:xfrm>
          <a:prstGeom prst="rect">
            <a:avLst/>
          </a:prstGeom>
        </p:spPr>
        <p:txBody>
          <a:bodyPr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5AA8">
                    <a:lumMod val="50000"/>
                  </a:srgbClr>
                </a:solidFill>
              </a:rPr>
              <a:t> </a:t>
            </a:r>
            <a:fld id="{4D1D30B3-FD20-45A1-9B9C-A54DF076BD91}" type="slidenum">
              <a:rPr lang="ru-RU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72108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7"/>
          <a:stretch>
            <a:fillRect/>
          </a:stretch>
        </p:blipFill>
        <p:spPr bwMode="auto">
          <a:xfrm>
            <a:off x="-15875" y="0"/>
            <a:ext cx="992981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8840788" y="6237288"/>
            <a:ext cx="1071562" cy="252412"/>
          </a:xfrm>
          <a:prstGeom prst="rect">
            <a:avLst/>
          </a:prstGeom>
          <a:solidFill>
            <a:srgbClr val="BE0F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www.vsk.ru</a:t>
            </a:r>
            <a:endParaRPr lang="ru-RU" sz="1200" dirty="0"/>
          </a:p>
        </p:txBody>
      </p:sp>
      <p:grpSp>
        <p:nvGrpSpPr>
          <p:cNvPr id="5" name="Группа 7"/>
          <p:cNvGrpSpPr>
            <a:grpSpLocks/>
          </p:cNvGrpSpPr>
          <p:nvPr userDrawn="1"/>
        </p:nvGrpSpPr>
        <p:grpSpPr bwMode="auto">
          <a:xfrm>
            <a:off x="644525" y="5988050"/>
            <a:ext cx="2363788" cy="681038"/>
            <a:chOff x="1015393" y="5551736"/>
            <a:chExt cx="2364979" cy="681617"/>
          </a:xfrm>
        </p:grpSpPr>
        <p:sp>
          <p:nvSpPr>
            <p:cNvPr id="6" name="TextBox 8"/>
            <p:cNvSpPr txBox="1">
              <a:spLocks noChangeArrowheads="1"/>
            </p:cNvSpPr>
            <p:nvPr userDrawn="1"/>
          </p:nvSpPr>
          <p:spPr bwMode="auto">
            <a:xfrm>
              <a:off x="1015393" y="5686789"/>
              <a:ext cx="1596242" cy="546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50000"/>
                </a:lnSpc>
              </a:pPr>
              <a:r>
                <a:rPr lang="en-US" sz="5400" b="1">
                  <a:solidFill>
                    <a:schemeClr val="bg1"/>
                  </a:solidFill>
                  <a:latin typeface="Tahoma" pitchFamily="34" charset="0"/>
                </a:rPr>
                <a:t>20</a:t>
              </a:r>
              <a:endParaRPr lang="ru-RU" sz="12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7" name="TextBox 9"/>
            <p:cNvSpPr txBox="1">
              <a:spLocks noChangeArrowheads="1"/>
            </p:cNvSpPr>
            <p:nvPr userDrawn="1"/>
          </p:nvSpPr>
          <p:spPr bwMode="auto">
            <a:xfrm>
              <a:off x="1928666" y="5551736"/>
              <a:ext cx="1451706" cy="591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>
                  <a:solidFill>
                    <a:schemeClr val="bg1"/>
                  </a:solidFill>
                  <a:latin typeface="Tahoma" pitchFamily="34" charset="0"/>
                </a:rPr>
                <a:t>лет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>
                  <a:solidFill>
                    <a:schemeClr val="bg1"/>
                  </a:solidFill>
                  <a:latin typeface="Tahoma" pitchFamily="34" charset="0"/>
                </a:rPr>
                <a:t>успеха</a:t>
              </a: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549275"/>
            <a:ext cx="28575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6624" y="2348880"/>
            <a:ext cx="4562400" cy="273630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62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304800"/>
            <a:ext cx="8915400" cy="8382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12750" y="1295400"/>
            <a:ext cx="8915400" cy="48006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16943231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412776"/>
            <a:ext cx="8915400" cy="496855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fld id="{6A55593E-38F3-4BEB-B329-A2115F1C14A6}" type="slidenum">
              <a:rPr lang="ru-RU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65380" y="152724"/>
            <a:ext cx="8208000" cy="792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860537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fld id="{6A55593E-38F3-4BEB-B329-A2115F1C14A6}" type="slidenum">
              <a:rPr lang="ru-RU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99795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>
              <a:buClr>
                <a:schemeClr val="accent1"/>
              </a:buClr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2pPr>
            <a:lvl3pPr>
              <a:buClr>
                <a:schemeClr val="accent2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>
              <a:buClr>
                <a:schemeClr val="accent1"/>
              </a:buClr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2pPr>
            <a:lvl3pPr>
              <a:buClr>
                <a:schemeClr val="accent2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fld id="{6A55593E-38F3-4BEB-B329-A2115F1C14A6}" type="slidenum">
              <a:rPr lang="ru-RU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5380" y="152724"/>
            <a:ext cx="8208000" cy="792000"/>
          </a:xfrm>
          <a:prstGeom prst="rect">
            <a:avLst/>
          </a:prstGeom>
        </p:spPr>
        <p:txBody>
          <a:bodyPr anchor="ctr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2232693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fld id="{6A55593E-38F3-4BEB-B329-A2115F1C14A6}" type="slidenum">
              <a:rPr lang="ru-RU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65380" y="152724"/>
            <a:ext cx="8208000" cy="792000"/>
          </a:xfrm>
          <a:prstGeom prst="rect">
            <a:avLst/>
          </a:prstGeom>
        </p:spPr>
        <p:txBody>
          <a:bodyPr anchor="ctr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961300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fld id="{6A55593E-38F3-4BEB-B329-A2115F1C14A6}" type="slidenum">
              <a:rPr lang="ru-RU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003054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39" y="188916"/>
            <a:ext cx="9517327" cy="9366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3"/>
            <a:ext cx="43751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261768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7410028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29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9288A-0AD0-4ECD-9F1F-BB939B97AB7C}" type="slidenum">
              <a:rPr lang="ru-RU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98243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54092-44BF-408C-99E8-585864AEB219}" type="slidenum">
              <a:rPr lang="ru-RU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86564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412776"/>
            <a:ext cx="8915400" cy="496855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fld id="{6A55593E-38F3-4BEB-B329-A2115F1C14A6}" type="slidenum">
              <a:rPr lang="ru-RU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65380" y="152724"/>
            <a:ext cx="8208000" cy="792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090630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2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4E0FF-025F-40F1-BD59-0C1AA2FD5331}" type="slidenum">
              <a:rPr lang="ru-RU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38732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23"/>
            <a:ext cx="4375150" cy="27649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23"/>
            <a:ext cx="4375150" cy="27649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sz="half" idx="13"/>
          </p:nvPr>
        </p:nvSpPr>
        <p:spPr>
          <a:xfrm>
            <a:off x="495300" y="4509142"/>
            <a:ext cx="4375150" cy="168478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5025008" y="4509142"/>
            <a:ext cx="4375150" cy="168478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53B2C-55FA-49BA-98E1-1F8589ADA9E6}" type="slidenum">
              <a:rPr lang="ru-RU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796515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6" y="1600206"/>
            <a:ext cx="5609828" cy="45651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1152" y="1600206"/>
            <a:ext cx="3089548" cy="45651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9C80D-E670-4567-AC9E-689E9888E928}" type="slidenum">
              <a:rPr lang="ru-RU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120269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6" y="1600201"/>
            <a:ext cx="5609828" cy="1440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1152" y="1600206"/>
            <a:ext cx="3089548" cy="45651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sz="half" idx="13"/>
          </p:nvPr>
        </p:nvSpPr>
        <p:spPr>
          <a:xfrm>
            <a:off x="495306" y="3162672"/>
            <a:ext cx="5609828" cy="1440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495306" y="4725144"/>
            <a:ext cx="5609828" cy="1440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3B155-F27C-47CB-864E-6D866593CB96}" type="slidenum">
              <a:rPr lang="ru-RU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04958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3D93F-C402-49B0-9200-FA5987E50C28}" type="slidenum">
              <a:rPr lang="ru-RU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34209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AD73D-B6F0-4C38-BC27-2611794FD731}" type="slidenum">
              <a:rPr lang="ru-RU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264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7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5E370-D9D3-43EC-85C6-5535F4E13CF9}" type="slidenum">
              <a:rPr lang="ru-RU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573147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DAD39-C0CD-4E7E-B65D-BDE0A70B30B7}" type="slidenum">
              <a:rPr lang="ru-RU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77474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7"/>
          <a:stretch>
            <a:fillRect/>
          </a:stretch>
        </p:blipFill>
        <p:spPr bwMode="auto">
          <a:xfrm>
            <a:off x="-15872" y="0"/>
            <a:ext cx="992981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8840788" y="6237288"/>
            <a:ext cx="1071562" cy="252412"/>
          </a:xfrm>
          <a:prstGeom prst="rect">
            <a:avLst/>
          </a:prstGeom>
          <a:solidFill>
            <a:srgbClr val="BE0F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</a:rPr>
              <a:t>www.vsk.ru</a:t>
            </a:r>
            <a:endParaRPr lang="ru-RU" sz="1200" dirty="0">
              <a:solidFill>
                <a:prstClr val="white"/>
              </a:solidFill>
            </a:endParaRPr>
          </a:p>
        </p:txBody>
      </p:sp>
      <p:grpSp>
        <p:nvGrpSpPr>
          <p:cNvPr id="5" name="Группа 7"/>
          <p:cNvGrpSpPr>
            <a:grpSpLocks/>
          </p:cNvGrpSpPr>
          <p:nvPr userDrawn="1"/>
        </p:nvGrpSpPr>
        <p:grpSpPr bwMode="auto">
          <a:xfrm>
            <a:off x="644525" y="5988054"/>
            <a:ext cx="2363788" cy="642770"/>
            <a:chOff x="1015393" y="5551736"/>
            <a:chExt cx="2364979" cy="643316"/>
          </a:xfrm>
        </p:grpSpPr>
        <p:sp>
          <p:nvSpPr>
            <p:cNvPr id="6" name="TextBox 5"/>
            <p:cNvSpPr txBox="1">
              <a:spLocks noChangeArrowheads="1"/>
            </p:cNvSpPr>
            <p:nvPr userDrawn="1"/>
          </p:nvSpPr>
          <p:spPr bwMode="auto">
            <a:xfrm>
              <a:off x="1015393" y="5686789"/>
              <a:ext cx="1596242" cy="50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50000"/>
                </a:lnSpc>
                <a:defRPr/>
              </a:pPr>
              <a:r>
                <a:rPr lang="en-US" sz="5400" b="1" smtClean="0">
                  <a:solidFill>
                    <a:prstClr val="white"/>
                  </a:solidFill>
                  <a:latin typeface="Tahoma" pitchFamily="34" charset="0"/>
                </a:rPr>
                <a:t>20</a:t>
              </a:r>
              <a:endParaRPr lang="ru-RU" sz="1200" smtClean="0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7" name="TextBox 6"/>
            <p:cNvSpPr txBox="1">
              <a:spLocks noChangeArrowheads="1"/>
            </p:cNvSpPr>
            <p:nvPr userDrawn="1"/>
          </p:nvSpPr>
          <p:spPr bwMode="auto">
            <a:xfrm>
              <a:off x="1928666" y="5551736"/>
              <a:ext cx="1451706" cy="591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defRPr/>
              </a:pPr>
              <a:r>
                <a:rPr lang="ru-RU" smtClean="0">
                  <a:solidFill>
                    <a:prstClr val="white"/>
                  </a:solidFill>
                  <a:latin typeface="Tahoma" pitchFamily="34" charset="0"/>
                </a:rPr>
                <a:t>лет</a:t>
              </a:r>
            </a:p>
            <a:p>
              <a:pPr eaLnBrk="1" hangingPunct="1">
                <a:lnSpc>
                  <a:spcPct val="90000"/>
                </a:lnSpc>
                <a:defRPr/>
              </a:pPr>
              <a:r>
                <a:rPr lang="ru-RU" smtClean="0">
                  <a:solidFill>
                    <a:prstClr val="white"/>
                  </a:solidFill>
                  <a:latin typeface="Tahoma" pitchFamily="34" charset="0"/>
                </a:rPr>
                <a:t>успеха</a:t>
              </a: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549279"/>
            <a:ext cx="28575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6624" y="2348880"/>
            <a:ext cx="4562400" cy="273630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9103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AA8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fld id="{22E618C3-6929-490B-B1C2-9FCC65EB59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47222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fld id="{6A55593E-38F3-4BEB-B329-A2115F1C14A6}" type="slidenum">
              <a:rPr lang="ru-RU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449174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65382" y="152724"/>
            <a:ext cx="8208000" cy="792000"/>
          </a:xfrm>
          <a:prstGeom prst="rect">
            <a:avLst/>
          </a:prstGeom>
        </p:spPr>
        <p:txBody>
          <a:bodyPr/>
          <a:lstStyle>
            <a:lvl1pPr algn="l">
              <a:defRPr sz="24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AA8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fld id="{86E7369E-3B9F-48CD-B2C0-49117FD402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28847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85750" y="1000125"/>
            <a:ext cx="6180138" cy="1588"/>
          </a:xfrm>
          <a:prstGeom prst="line">
            <a:avLst/>
          </a:prstGeom>
          <a:ln w="28575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511925" y="1000125"/>
            <a:ext cx="1949450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8488368" y="1000125"/>
            <a:ext cx="1092200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>
            <a:off x="8990013" y="6496080"/>
            <a:ext cx="622300" cy="176213"/>
            <a:chOff x="8297863" y="6570663"/>
            <a:chExt cx="574675" cy="176212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8444464" y="6642101"/>
              <a:ext cx="85028" cy="777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9" y="0"/>
                </a:cxn>
                <a:cxn ang="0">
                  <a:pos x="59" y="54"/>
                </a:cxn>
                <a:cxn ang="0">
                  <a:pos x="93" y="0"/>
                </a:cxn>
                <a:cxn ang="0">
                  <a:pos x="158" y="0"/>
                </a:cxn>
                <a:cxn ang="0">
                  <a:pos x="107" y="71"/>
                </a:cxn>
                <a:cxn ang="0">
                  <a:pos x="160" y="148"/>
                </a:cxn>
                <a:cxn ang="0">
                  <a:pos x="90" y="148"/>
                </a:cxn>
                <a:cxn ang="0">
                  <a:pos x="59" y="92"/>
                </a:cxn>
                <a:cxn ang="0">
                  <a:pos x="59" y="148"/>
                </a:cxn>
                <a:cxn ang="0">
                  <a:pos x="0" y="14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0" h="148">
                  <a:moveTo>
                    <a:pt x="0" y="0"/>
                  </a:moveTo>
                  <a:lnTo>
                    <a:pt x="59" y="0"/>
                  </a:lnTo>
                  <a:lnTo>
                    <a:pt x="59" y="54"/>
                  </a:lnTo>
                  <a:lnTo>
                    <a:pt x="93" y="0"/>
                  </a:lnTo>
                  <a:lnTo>
                    <a:pt x="158" y="0"/>
                  </a:lnTo>
                  <a:lnTo>
                    <a:pt x="107" y="71"/>
                  </a:lnTo>
                  <a:lnTo>
                    <a:pt x="160" y="148"/>
                  </a:lnTo>
                  <a:lnTo>
                    <a:pt x="90" y="148"/>
                  </a:lnTo>
                  <a:lnTo>
                    <a:pt x="59" y="92"/>
                  </a:lnTo>
                  <a:lnTo>
                    <a:pt x="59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8371163" y="6640513"/>
              <a:ext cx="64504" cy="82550"/>
            </a:xfrm>
            <a:custGeom>
              <a:avLst/>
              <a:gdLst/>
              <a:ahLst/>
              <a:cxnLst>
                <a:cxn ang="0">
                  <a:pos x="124" y="148"/>
                </a:cxn>
                <a:cxn ang="0">
                  <a:pos x="107" y="155"/>
                </a:cxn>
                <a:cxn ang="0">
                  <a:pos x="84" y="157"/>
                </a:cxn>
                <a:cxn ang="0">
                  <a:pos x="75" y="157"/>
                </a:cxn>
                <a:cxn ang="0">
                  <a:pos x="58" y="154"/>
                </a:cxn>
                <a:cxn ang="0">
                  <a:pos x="42" y="149"/>
                </a:cxn>
                <a:cxn ang="0">
                  <a:pos x="29" y="141"/>
                </a:cxn>
                <a:cxn ang="0">
                  <a:pos x="18" y="130"/>
                </a:cxn>
                <a:cxn ang="0">
                  <a:pos x="10" y="118"/>
                </a:cxn>
                <a:cxn ang="0">
                  <a:pos x="4" y="104"/>
                </a:cxn>
                <a:cxn ang="0">
                  <a:pos x="2" y="87"/>
                </a:cxn>
                <a:cxn ang="0">
                  <a:pos x="0" y="78"/>
                </a:cxn>
                <a:cxn ang="0">
                  <a:pos x="3" y="59"/>
                </a:cxn>
                <a:cxn ang="0">
                  <a:pos x="8" y="44"/>
                </a:cxn>
                <a:cxn ang="0">
                  <a:pos x="17" y="30"/>
                </a:cxn>
                <a:cxn ang="0">
                  <a:pos x="28" y="19"/>
                </a:cxn>
                <a:cxn ang="0">
                  <a:pos x="40" y="10"/>
                </a:cxn>
                <a:cxn ang="0">
                  <a:pos x="69" y="1"/>
                </a:cxn>
                <a:cxn ang="0">
                  <a:pos x="83" y="0"/>
                </a:cxn>
                <a:cxn ang="0">
                  <a:pos x="104" y="2"/>
                </a:cxn>
                <a:cxn ang="0">
                  <a:pos x="124" y="12"/>
                </a:cxn>
                <a:cxn ang="0">
                  <a:pos x="124" y="63"/>
                </a:cxn>
                <a:cxn ang="0">
                  <a:pos x="108" y="51"/>
                </a:cxn>
                <a:cxn ang="0">
                  <a:pos x="90" y="47"/>
                </a:cxn>
                <a:cxn ang="0">
                  <a:pos x="83" y="49"/>
                </a:cxn>
                <a:cxn ang="0">
                  <a:pos x="71" y="53"/>
                </a:cxn>
                <a:cxn ang="0">
                  <a:pos x="63" y="62"/>
                </a:cxn>
                <a:cxn ang="0">
                  <a:pos x="58" y="74"/>
                </a:cxn>
                <a:cxn ang="0">
                  <a:pos x="58" y="80"/>
                </a:cxn>
                <a:cxn ang="0">
                  <a:pos x="60" y="93"/>
                </a:cxn>
                <a:cxn ang="0">
                  <a:pos x="68" y="102"/>
                </a:cxn>
                <a:cxn ang="0">
                  <a:pos x="77" y="108"/>
                </a:cxn>
                <a:cxn ang="0">
                  <a:pos x="90" y="110"/>
                </a:cxn>
                <a:cxn ang="0">
                  <a:pos x="100" y="108"/>
                </a:cxn>
                <a:cxn ang="0">
                  <a:pos x="117" y="101"/>
                </a:cxn>
                <a:cxn ang="0">
                  <a:pos x="124" y="148"/>
                </a:cxn>
              </a:cxnLst>
              <a:rect l="0" t="0" r="r" b="b"/>
              <a:pathLst>
                <a:path w="124" h="157">
                  <a:moveTo>
                    <a:pt x="124" y="148"/>
                  </a:moveTo>
                  <a:lnTo>
                    <a:pt x="124" y="148"/>
                  </a:lnTo>
                  <a:lnTo>
                    <a:pt x="117" y="151"/>
                  </a:lnTo>
                  <a:lnTo>
                    <a:pt x="107" y="155"/>
                  </a:lnTo>
                  <a:lnTo>
                    <a:pt x="96" y="156"/>
                  </a:lnTo>
                  <a:lnTo>
                    <a:pt x="84" y="157"/>
                  </a:lnTo>
                  <a:lnTo>
                    <a:pt x="84" y="157"/>
                  </a:lnTo>
                  <a:lnTo>
                    <a:pt x="75" y="157"/>
                  </a:lnTo>
                  <a:lnTo>
                    <a:pt x="66" y="156"/>
                  </a:lnTo>
                  <a:lnTo>
                    <a:pt x="58" y="154"/>
                  </a:lnTo>
                  <a:lnTo>
                    <a:pt x="51" y="151"/>
                  </a:lnTo>
                  <a:lnTo>
                    <a:pt x="42" y="149"/>
                  </a:lnTo>
                  <a:lnTo>
                    <a:pt x="36" y="145"/>
                  </a:lnTo>
                  <a:lnTo>
                    <a:pt x="29" y="141"/>
                  </a:lnTo>
                  <a:lnTo>
                    <a:pt x="24" y="136"/>
                  </a:lnTo>
                  <a:lnTo>
                    <a:pt x="18" y="130"/>
                  </a:lnTo>
                  <a:lnTo>
                    <a:pt x="14" y="124"/>
                  </a:lnTo>
                  <a:lnTo>
                    <a:pt x="10" y="118"/>
                  </a:lnTo>
                  <a:lnTo>
                    <a:pt x="6" y="111"/>
                  </a:lnTo>
                  <a:lnTo>
                    <a:pt x="4" y="104"/>
                  </a:lnTo>
                  <a:lnTo>
                    <a:pt x="2" y="95"/>
                  </a:lnTo>
                  <a:lnTo>
                    <a:pt x="2" y="87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" y="69"/>
                  </a:lnTo>
                  <a:lnTo>
                    <a:pt x="3" y="59"/>
                  </a:lnTo>
                  <a:lnTo>
                    <a:pt x="5" y="51"/>
                  </a:lnTo>
                  <a:lnTo>
                    <a:pt x="8" y="44"/>
                  </a:lnTo>
                  <a:lnTo>
                    <a:pt x="12" y="37"/>
                  </a:lnTo>
                  <a:lnTo>
                    <a:pt x="17" y="30"/>
                  </a:lnTo>
                  <a:lnTo>
                    <a:pt x="22" y="25"/>
                  </a:lnTo>
                  <a:lnTo>
                    <a:pt x="28" y="19"/>
                  </a:lnTo>
                  <a:lnTo>
                    <a:pt x="34" y="14"/>
                  </a:lnTo>
                  <a:lnTo>
                    <a:pt x="40" y="10"/>
                  </a:lnTo>
                  <a:lnTo>
                    <a:pt x="54" y="4"/>
                  </a:lnTo>
                  <a:lnTo>
                    <a:pt x="69" y="1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93" y="1"/>
                  </a:lnTo>
                  <a:lnTo>
                    <a:pt x="104" y="2"/>
                  </a:lnTo>
                  <a:lnTo>
                    <a:pt x="114" y="6"/>
                  </a:lnTo>
                  <a:lnTo>
                    <a:pt x="124" y="12"/>
                  </a:lnTo>
                  <a:lnTo>
                    <a:pt x="124" y="63"/>
                  </a:lnTo>
                  <a:lnTo>
                    <a:pt x="124" y="63"/>
                  </a:lnTo>
                  <a:lnTo>
                    <a:pt x="117" y="56"/>
                  </a:lnTo>
                  <a:lnTo>
                    <a:pt x="108" y="51"/>
                  </a:lnTo>
                  <a:lnTo>
                    <a:pt x="99" y="49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83" y="49"/>
                  </a:lnTo>
                  <a:lnTo>
                    <a:pt x="76" y="50"/>
                  </a:lnTo>
                  <a:lnTo>
                    <a:pt x="71" y="53"/>
                  </a:lnTo>
                  <a:lnTo>
                    <a:pt x="66" y="57"/>
                  </a:lnTo>
                  <a:lnTo>
                    <a:pt x="63" y="62"/>
                  </a:lnTo>
                  <a:lnTo>
                    <a:pt x="60" y="68"/>
                  </a:lnTo>
                  <a:lnTo>
                    <a:pt x="58" y="74"/>
                  </a:lnTo>
                  <a:lnTo>
                    <a:pt x="58" y="80"/>
                  </a:lnTo>
                  <a:lnTo>
                    <a:pt x="58" y="80"/>
                  </a:lnTo>
                  <a:lnTo>
                    <a:pt x="59" y="87"/>
                  </a:lnTo>
                  <a:lnTo>
                    <a:pt x="60" y="93"/>
                  </a:lnTo>
                  <a:lnTo>
                    <a:pt x="63" y="98"/>
                  </a:lnTo>
                  <a:lnTo>
                    <a:pt x="68" y="102"/>
                  </a:lnTo>
                  <a:lnTo>
                    <a:pt x="72" y="106"/>
                  </a:lnTo>
                  <a:lnTo>
                    <a:pt x="77" y="108"/>
                  </a:lnTo>
                  <a:lnTo>
                    <a:pt x="84" y="110"/>
                  </a:lnTo>
                  <a:lnTo>
                    <a:pt x="90" y="110"/>
                  </a:lnTo>
                  <a:lnTo>
                    <a:pt x="90" y="110"/>
                  </a:lnTo>
                  <a:lnTo>
                    <a:pt x="100" y="108"/>
                  </a:lnTo>
                  <a:lnTo>
                    <a:pt x="110" y="106"/>
                  </a:lnTo>
                  <a:lnTo>
                    <a:pt x="117" y="101"/>
                  </a:lnTo>
                  <a:lnTo>
                    <a:pt x="124" y="96"/>
                  </a:lnTo>
                  <a:lnTo>
                    <a:pt x="124" y="148"/>
                  </a:lnTo>
                  <a:lnTo>
                    <a:pt x="124" y="14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8297863" y="6642101"/>
              <a:ext cx="73300" cy="77787"/>
            </a:xfrm>
            <a:custGeom>
              <a:avLst/>
              <a:gdLst/>
              <a:ahLst/>
              <a:cxnLst>
                <a:cxn ang="0">
                  <a:pos x="59" y="36"/>
                </a:cxn>
                <a:cxn ang="0">
                  <a:pos x="65" y="36"/>
                </a:cxn>
                <a:cxn ang="0">
                  <a:pos x="76" y="40"/>
                </a:cxn>
                <a:cxn ang="0">
                  <a:pos x="78" y="47"/>
                </a:cxn>
                <a:cxn ang="0">
                  <a:pos x="78" y="50"/>
                </a:cxn>
                <a:cxn ang="0">
                  <a:pos x="71" y="56"/>
                </a:cxn>
                <a:cxn ang="0">
                  <a:pos x="59" y="56"/>
                </a:cxn>
                <a:cxn ang="0">
                  <a:pos x="0" y="0"/>
                </a:cxn>
                <a:cxn ang="0">
                  <a:pos x="88" y="149"/>
                </a:cxn>
                <a:cxn ang="0">
                  <a:pos x="102" y="148"/>
                </a:cxn>
                <a:cxn ang="0">
                  <a:pos x="123" y="140"/>
                </a:cxn>
                <a:cxn ang="0">
                  <a:pos x="133" y="127"/>
                </a:cxn>
                <a:cxn ang="0">
                  <a:pos x="138" y="114"/>
                </a:cxn>
                <a:cxn ang="0">
                  <a:pos x="138" y="108"/>
                </a:cxn>
                <a:cxn ang="0">
                  <a:pos x="136" y="93"/>
                </a:cxn>
                <a:cxn ang="0">
                  <a:pos x="129" y="83"/>
                </a:cxn>
                <a:cxn ang="0">
                  <a:pos x="119" y="74"/>
                </a:cxn>
                <a:cxn ang="0">
                  <a:pos x="106" y="70"/>
                </a:cxn>
                <a:cxn ang="0">
                  <a:pos x="106" y="70"/>
                </a:cxn>
                <a:cxn ang="0">
                  <a:pos x="119" y="62"/>
                </a:cxn>
                <a:cxn ang="0">
                  <a:pos x="126" y="54"/>
                </a:cxn>
                <a:cxn ang="0">
                  <a:pos x="131" y="44"/>
                </a:cxn>
                <a:cxn ang="0">
                  <a:pos x="131" y="38"/>
                </a:cxn>
                <a:cxn ang="0">
                  <a:pos x="130" y="28"/>
                </a:cxn>
                <a:cxn ang="0">
                  <a:pos x="124" y="15"/>
                </a:cxn>
                <a:cxn ang="0">
                  <a:pos x="109" y="5"/>
                </a:cxn>
                <a:cxn ang="0">
                  <a:pos x="84" y="0"/>
                </a:cxn>
                <a:cxn ang="0">
                  <a:pos x="0" y="0"/>
                </a:cxn>
                <a:cxn ang="0">
                  <a:pos x="59" y="91"/>
                </a:cxn>
                <a:cxn ang="0">
                  <a:pos x="68" y="91"/>
                </a:cxn>
                <a:cxn ang="0">
                  <a:pos x="77" y="92"/>
                </a:cxn>
                <a:cxn ang="0">
                  <a:pos x="81" y="96"/>
                </a:cxn>
                <a:cxn ang="0">
                  <a:pos x="82" y="102"/>
                </a:cxn>
                <a:cxn ang="0">
                  <a:pos x="82" y="105"/>
                </a:cxn>
                <a:cxn ang="0">
                  <a:pos x="78" y="110"/>
                </a:cxn>
                <a:cxn ang="0">
                  <a:pos x="71" y="112"/>
                </a:cxn>
                <a:cxn ang="0">
                  <a:pos x="59" y="114"/>
                </a:cxn>
              </a:cxnLst>
              <a:rect l="0" t="0" r="r" b="b"/>
              <a:pathLst>
                <a:path w="138" h="149">
                  <a:moveTo>
                    <a:pt x="59" y="56"/>
                  </a:moveTo>
                  <a:lnTo>
                    <a:pt x="59" y="36"/>
                  </a:lnTo>
                  <a:lnTo>
                    <a:pt x="65" y="36"/>
                  </a:lnTo>
                  <a:lnTo>
                    <a:pt x="65" y="36"/>
                  </a:lnTo>
                  <a:lnTo>
                    <a:pt x="71" y="37"/>
                  </a:lnTo>
                  <a:lnTo>
                    <a:pt x="76" y="40"/>
                  </a:lnTo>
                  <a:lnTo>
                    <a:pt x="78" y="43"/>
                  </a:lnTo>
                  <a:lnTo>
                    <a:pt x="78" y="47"/>
                  </a:lnTo>
                  <a:lnTo>
                    <a:pt x="78" y="47"/>
                  </a:lnTo>
                  <a:lnTo>
                    <a:pt x="78" y="50"/>
                  </a:lnTo>
                  <a:lnTo>
                    <a:pt x="76" y="54"/>
                  </a:lnTo>
                  <a:lnTo>
                    <a:pt x="71" y="56"/>
                  </a:lnTo>
                  <a:lnTo>
                    <a:pt x="65" y="56"/>
                  </a:lnTo>
                  <a:lnTo>
                    <a:pt x="59" y="56"/>
                  </a:lnTo>
                  <a:lnTo>
                    <a:pt x="59" y="56"/>
                  </a:lnTo>
                  <a:close/>
                  <a:moveTo>
                    <a:pt x="0" y="0"/>
                  </a:moveTo>
                  <a:lnTo>
                    <a:pt x="0" y="149"/>
                  </a:lnTo>
                  <a:lnTo>
                    <a:pt x="88" y="149"/>
                  </a:lnTo>
                  <a:lnTo>
                    <a:pt x="88" y="149"/>
                  </a:lnTo>
                  <a:lnTo>
                    <a:pt x="102" y="148"/>
                  </a:lnTo>
                  <a:lnTo>
                    <a:pt x="113" y="145"/>
                  </a:lnTo>
                  <a:lnTo>
                    <a:pt x="123" y="140"/>
                  </a:lnTo>
                  <a:lnTo>
                    <a:pt x="129" y="134"/>
                  </a:lnTo>
                  <a:lnTo>
                    <a:pt x="133" y="127"/>
                  </a:lnTo>
                  <a:lnTo>
                    <a:pt x="137" y="121"/>
                  </a:lnTo>
                  <a:lnTo>
                    <a:pt x="138" y="114"/>
                  </a:lnTo>
                  <a:lnTo>
                    <a:pt x="138" y="108"/>
                  </a:lnTo>
                  <a:lnTo>
                    <a:pt x="138" y="108"/>
                  </a:lnTo>
                  <a:lnTo>
                    <a:pt x="138" y="101"/>
                  </a:lnTo>
                  <a:lnTo>
                    <a:pt x="136" y="93"/>
                  </a:lnTo>
                  <a:lnTo>
                    <a:pt x="133" y="87"/>
                  </a:lnTo>
                  <a:lnTo>
                    <a:pt x="129" y="83"/>
                  </a:lnTo>
                  <a:lnTo>
                    <a:pt x="124" y="78"/>
                  </a:lnTo>
                  <a:lnTo>
                    <a:pt x="119" y="74"/>
                  </a:lnTo>
                  <a:lnTo>
                    <a:pt x="112" y="71"/>
                  </a:lnTo>
                  <a:lnTo>
                    <a:pt x="106" y="70"/>
                  </a:lnTo>
                  <a:lnTo>
                    <a:pt x="106" y="70"/>
                  </a:lnTo>
                  <a:lnTo>
                    <a:pt x="106" y="70"/>
                  </a:lnTo>
                  <a:lnTo>
                    <a:pt x="114" y="65"/>
                  </a:lnTo>
                  <a:lnTo>
                    <a:pt x="119" y="62"/>
                  </a:lnTo>
                  <a:lnTo>
                    <a:pt x="123" y="59"/>
                  </a:lnTo>
                  <a:lnTo>
                    <a:pt x="126" y="54"/>
                  </a:lnTo>
                  <a:lnTo>
                    <a:pt x="129" y="49"/>
                  </a:lnTo>
                  <a:lnTo>
                    <a:pt x="131" y="44"/>
                  </a:lnTo>
                  <a:lnTo>
                    <a:pt x="131" y="38"/>
                  </a:lnTo>
                  <a:lnTo>
                    <a:pt x="131" y="38"/>
                  </a:lnTo>
                  <a:lnTo>
                    <a:pt x="131" y="34"/>
                  </a:lnTo>
                  <a:lnTo>
                    <a:pt x="130" y="28"/>
                  </a:lnTo>
                  <a:lnTo>
                    <a:pt x="127" y="22"/>
                  </a:lnTo>
                  <a:lnTo>
                    <a:pt x="124" y="15"/>
                  </a:lnTo>
                  <a:lnTo>
                    <a:pt x="118" y="10"/>
                  </a:lnTo>
                  <a:lnTo>
                    <a:pt x="109" y="5"/>
                  </a:lnTo>
                  <a:lnTo>
                    <a:pt x="99" y="1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59" y="114"/>
                  </a:moveTo>
                  <a:lnTo>
                    <a:pt x="59" y="91"/>
                  </a:lnTo>
                  <a:lnTo>
                    <a:pt x="68" y="91"/>
                  </a:lnTo>
                  <a:lnTo>
                    <a:pt x="68" y="91"/>
                  </a:lnTo>
                  <a:lnTo>
                    <a:pt x="71" y="91"/>
                  </a:lnTo>
                  <a:lnTo>
                    <a:pt x="77" y="92"/>
                  </a:lnTo>
                  <a:lnTo>
                    <a:pt x="78" y="95"/>
                  </a:lnTo>
                  <a:lnTo>
                    <a:pt x="81" y="96"/>
                  </a:lnTo>
                  <a:lnTo>
                    <a:pt x="82" y="98"/>
                  </a:lnTo>
                  <a:lnTo>
                    <a:pt x="82" y="102"/>
                  </a:lnTo>
                  <a:lnTo>
                    <a:pt x="82" y="102"/>
                  </a:lnTo>
                  <a:lnTo>
                    <a:pt x="82" y="105"/>
                  </a:lnTo>
                  <a:lnTo>
                    <a:pt x="81" y="108"/>
                  </a:lnTo>
                  <a:lnTo>
                    <a:pt x="78" y="110"/>
                  </a:lnTo>
                  <a:lnTo>
                    <a:pt x="76" y="111"/>
                  </a:lnTo>
                  <a:lnTo>
                    <a:pt x="71" y="112"/>
                  </a:lnTo>
                  <a:lnTo>
                    <a:pt x="68" y="114"/>
                  </a:lnTo>
                  <a:lnTo>
                    <a:pt x="59" y="114"/>
                  </a:lnTo>
                  <a:lnTo>
                    <a:pt x="59" y="1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8684889" y="6648451"/>
              <a:ext cx="30786" cy="6350"/>
            </a:xfrm>
            <a:custGeom>
              <a:avLst/>
              <a:gdLst/>
              <a:ahLst/>
              <a:cxnLst>
                <a:cxn ang="0">
                  <a:pos x="53" y="9"/>
                </a:cxn>
                <a:cxn ang="0">
                  <a:pos x="35" y="9"/>
                </a:cxn>
                <a:cxn ang="0">
                  <a:pos x="34" y="5"/>
                </a:cxn>
                <a:cxn ang="0">
                  <a:pos x="17" y="4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" y="6"/>
                </a:cxn>
                <a:cxn ang="0">
                  <a:pos x="11" y="7"/>
                </a:cxn>
                <a:cxn ang="0">
                  <a:pos x="10" y="5"/>
                </a:cxn>
                <a:cxn ang="0">
                  <a:pos x="17" y="10"/>
                </a:cxn>
                <a:cxn ang="0">
                  <a:pos x="29" y="12"/>
                </a:cxn>
                <a:cxn ang="0">
                  <a:pos x="36" y="13"/>
                </a:cxn>
                <a:cxn ang="0">
                  <a:pos x="56" y="11"/>
                </a:cxn>
                <a:cxn ang="0">
                  <a:pos x="53" y="9"/>
                </a:cxn>
                <a:cxn ang="0">
                  <a:pos x="53" y="9"/>
                </a:cxn>
              </a:cxnLst>
              <a:rect l="0" t="0" r="r" b="b"/>
              <a:pathLst>
                <a:path w="56" h="13">
                  <a:moveTo>
                    <a:pt x="53" y="9"/>
                  </a:moveTo>
                  <a:lnTo>
                    <a:pt x="35" y="9"/>
                  </a:lnTo>
                  <a:lnTo>
                    <a:pt x="34" y="5"/>
                  </a:lnTo>
                  <a:lnTo>
                    <a:pt x="17" y="4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11" y="7"/>
                  </a:lnTo>
                  <a:lnTo>
                    <a:pt x="10" y="5"/>
                  </a:lnTo>
                  <a:lnTo>
                    <a:pt x="17" y="10"/>
                  </a:lnTo>
                  <a:lnTo>
                    <a:pt x="29" y="12"/>
                  </a:lnTo>
                  <a:lnTo>
                    <a:pt x="36" y="13"/>
                  </a:lnTo>
                  <a:lnTo>
                    <a:pt x="56" y="11"/>
                  </a:lnTo>
                  <a:lnTo>
                    <a:pt x="53" y="9"/>
                  </a:lnTo>
                  <a:lnTo>
                    <a:pt x="53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8494308" y="6570663"/>
              <a:ext cx="194979" cy="76200"/>
            </a:xfrm>
            <a:custGeom>
              <a:avLst/>
              <a:gdLst/>
              <a:ahLst/>
              <a:cxnLst>
                <a:cxn ang="0">
                  <a:pos x="361" y="140"/>
                </a:cxn>
                <a:cxn ang="0">
                  <a:pos x="360" y="138"/>
                </a:cxn>
                <a:cxn ang="0">
                  <a:pos x="358" y="135"/>
                </a:cxn>
                <a:cxn ang="0">
                  <a:pos x="355" y="135"/>
                </a:cxn>
                <a:cxn ang="0">
                  <a:pos x="353" y="133"/>
                </a:cxn>
                <a:cxn ang="0">
                  <a:pos x="347" y="128"/>
                </a:cxn>
                <a:cxn ang="0">
                  <a:pos x="340" y="126"/>
                </a:cxn>
                <a:cxn ang="0">
                  <a:pos x="331" y="123"/>
                </a:cxn>
                <a:cxn ang="0">
                  <a:pos x="330" y="119"/>
                </a:cxn>
                <a:cxn ang="0">
                  <a:pos x="318" y="114"/>
                </a:cxn>
                <a:cxn ang="0">
                  <a:pos x="310" y="105"/>
                </a:cxn>
                <a:cxn ang="0">
                  <a:pos x="289" y="95"/>
                </a:cxn>
                <a:cxn ang="0">
                  <a:pos x="270" y="83"/>
                </a:cxn>
                <a:cxn ang="0">
                  <a:pos x="252" y="73"/>
                </a:cxn>
                <a:cxn ang="0">
                  <a:pos x="192" y="45"/>
                </a:cxn>
                <a:cxn ang="0">
                  <a:pos x="181" y="39"/>
                </a:cxn>
                <a:cxn ang="0">
                  <a:pos x="173" y="34"/>
                </a:cxn>
                <a:cxn ang="0">
                  <a:pos x="167" y="33"/>
                </a:cxn>
                <a:cxn ang="0">
                  <a:pos x="162" y="29"/>
                </a:cxn>
                <a:cxn ang="0">
                  <a:pos x="156" y="27"/>
                </a:cxn>
                <a:cxn ang="0">
                  <a:pos x="150" y="23"/>
                </a:cxn>
                <a:cxn ang="0">
                  <a:pos x="137" y="19"/>
                </a:cxn>
                <a:cxn ang="0">
                  <a:pos x="102" y="6"/>
                </a:cxn>
                <a:cxn ang="0">
                  <a:pos x="91" y="5"/>
                </a:cxn>
                <a:cxn ang="0">
                  <a:pos x="83" y="3"/>
                </a:cxn>
                <a:cxn ang="0">
                  <a:pos x="74" y="2"/>
                </a:cxn>
                <a:cxn ang="0">
                  <a:pos x="64" y="2"/>
                </a:cxn>
                <a:cxn ang="0">
                  <a:pos x="52" y="0"/>
                </a:cxn>
                <a:cxn ang="0">
                  <a:pos x="46" y="0"/>
                </a:cxn>
                <a:cxn ang="0">
                  <a:pos x="38" y="2"/>
                </a:cxn>
                <a:cxn ang="0">
                  <a:pos x="29" y="3"/>
                </a:cxn>
                <a:cxn ang="0">
                  <a:pos x="23" y="5"/>
                </a:cxn>
                <a:cxn ang="0">
                  <a:pos x="14" y="9"/>
                </a:cxn>
                <a:cxn ang="0">
                  <a:pos x="5" y="12"/>
                </a:cxn>
                <a:cxn ang="0">
                  <a:pos x="0" y="15"/>
                </a:cxn>
                <a:cxn ang="0">
                  <a:pos x="21" y="22"/>
                </a:cxn>
                <a:cxn ang="0">
                  <a:pos x="34" y="27"/>
                </a:cxn>
                <a:cxn ang="0">
                  <a:pos x="44" y="31"/>
                </a:cxn>
                <a:cxn ang="0">
                  <a:pos x="46" y="33"/>
                </a:cxn>
                <a:cxn ang="0">
                  <a:pos x="57" y="37"/>
                </a:cxn>
                <a:cxn ang="0">
                  <a:pos x="59" y="40"/>
                </a:cxn>
                <a:cxn ang="0">
                  <a:pos x="76" y="48"/>
                </a:cxn>
                <a:cxn ang="0">
                  <a:pos x="136" y="77"/>
                </a:cxn>
                <a:cxn ang="0">
                  <a:pos x="154" y="86"/>
                </a:cxn>
                <a:cxn ang="0">
                  <a:pos x="163" y="91"/>
                </a:cxn>
                <a:cxn ang="0">
                  <a:pos x="193" y="102"/>
                </a:cxn>
                <a:cxn ang="0">
                  <a:pos x="227" y="114"/>
                </a:cxn>
                <a:cxn ang="0">
                  <a:pos x="240" y="116"/>
                </a:cxn>
                <a:cxn ang="0">
                  <a:pos x="250" y="122"/>
                </a:cxn>
                <a:cxn ang="0">
                  <a:pos x="259" y="121"/>
                </a:cxn>
                <a:cxn ang="0">
                  <a:pos x="264" y="127"/>
                </a:cxn>
                <a:cxn ang="0">
                  <a:pos x="272" y="128"/>
                </a:cxn>
                <a:cxn ang="0">
                  <a:pos x="284" y="128"/>
                </a:cxn>
                <a:cxn ang="0">
                  <a:pos x="295" y="133"/>
                </a:cxn>
                <a:cxn ang="0">
                  <a:pos x="308" y="134"/>
                </a:cxn>
                <a:cxn ang="0">
                  <a:pos x="318" y="141"/>
                </a:cxn>
                <a:cxn ang="0">
                  <a:pos x="341" y="145"/>
                </a:cxn>
                <a:cxn ang="0">
                  <a:pos x="365" y="144"/>
                </a:cxn>
                <a:cxn ang="0">
                  <a:pos x="368" y="141"/>
                </a:cxn>
              </a:cxnLst>
              <a:rect l="0" t="0" r="r" b="b"/>
              <a:pathLst>
                <a:path w="368" h="145">
                  <a:moveTo>
                    <a:pt x="368" y="141"/>
                  </a:moveTo>
                  <a:lnTo>
                    <a:pt x="361" y="140"/>
                  </a:lnTo>
                  <a:lnTo>
                    <a:pt x="361" y="140"/>
                  </a:lnTo>
                  <a:lnTo>
                    <a:pt x="360" y="138"/>
                  </a:lnTo>
                  <a:lnTo>
                    <a:pt x="360" y="136"/>
                  </a:lnTo>
                  <a:lnTo>
                    <a:pt x="358" y="135"/>
                  </a:lnTo>
                  <a:lnTo>
                    <a:pt x="358" y="135"/>
                  </a:lnTo>
                  <a:lnTo>
                    <a:pt x="355" y="135"/>
                  </a:lnTo>
                  <a:lnTo>
                    <a:pt x="355" y="135"/>
                  </a:lnTo>
                  <a:lnTo>
                    <a:pt x="353" y="133"/>
                  </a:lnTo>
                  <a:lnTo>
                    <a:pt x="347" y="133"/>
                  </a:lnTo>
                  <a:lnTo>
                    <a:pt x="347" y="128"/>
                  </a:lnTo>
                  <a:lnTo>
                    <a:pt x="338" y="128"/>
                  </a:lnTo>
                  <a:lnTo>
                    <a:pt x="340" y="126"/>
                  </a:lnTo>
                  <a:lnTo>
                    <a:pt x="334" y="126"/>
                  </a:lnTo>
                  <a:lnTo>
                    <a:pt x="331" y="123"/>
                  </a:lnTo>
                  <a:lnTo>
                    <a:pt x="331" y="121"/>
                  </a:lnTo>
                  <a:lnTo>
                    <a:pt x="330" y="119"/>
                  </a:lnTo>
                  <a:lnTo>
                    <a:pt x="324" y="115"/>
                  </a:lnTo>
                  <a:lnTo>
                    <a:pt x="318" y="114"/>
                  </a:lnTo>
                  <a:lnTo>
                    <a:pt x="314" y="109"/>
                  </a:lnTo>
                  <a:lnTo>
                    <a:pt x="310" y="105"/>
                  </a:lnTo>
                  <a:lnTo>
                    <a:pt x="304" y="99"/>
                  </a:lnTo>
                  <a:lnTo>
                    <a:pt x="289" y="95"/>
                  </a:lnTo>
                  <a:lnTo>
                    <a:pt x="276" y="85"/>
                  </a:lnTo>
                  <a:lnTo>
                    <a:pt x="270" y="83"/>
                  </a:lnTo>
                  <a:lnTo>
                    <a:pt x="264" y="80"/>
                  </a:lnTo>
                  <a:lnTo>
                    <a:pt x="252" y="73"/>
                  </a:lnTo>
                  <a:lnTo>
                    <a:pt x="233" y="64"/>
                  </a:lnTo>
                  <a:lnTo>
                    <a:pt x="192" y="45"/>
                  </a:lnTo>
                  <a:lnTo>
                    <a:pt x="181" y="39"/>
                  </a:lnTo>
                  <a:lnTo>
                    <a:pt x="181" y="39"/>
                  </a:lnTo>
                  <a:lnTo>
                    <a:pt x="175" y="36"/>
                  </a:lnTo>
                  <a:lnTo>
                    <a:pt x="173" y="34"/>
                  </a:lnTo>
                  <a:lnTo>
                    <a:pt x="173" y="34"/>
                  </a:lnTo>
                  <a:lnTo>
                    <a:pt x="167" y="33"/>
                  </a:lnTo>
                  <a:lnTo>
                    <a:pt x="162" y="29"/>
                  </a:lnTo>
                  <a:lnTo>
                    <a:pt x="162" y="29"/>
                  </a:lnTo>
                  <a:lnTo>
                    <a:pt x="160" y="28"/>
                  </a:lnTo>
                  <a:lnTo>
                    <a:pt x="156" y="27"/>
                  </a:lnTo>
                  <a:lnTo>
                    <a:pt x="150" y="23"/>
                  </a:lnTo>
                  <a:lnTo>
                    <a:pt x="150" y="23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21" y="12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91" y="5"/>
                  </a:lnTo>
                  <a:lnTo>
                    <a:pt x="91" y="5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74" y="2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6" y="0"/>
                  </a:lnTo>
                  <a:lnTo>
                    <a:pt x="41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29" y="3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18" y="6"/>
                  </a:lnTo>
                  <a:lnTo>
                    <a:pt x="14" y="9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40" y="30"/>
                  </a:lnTo>
                  <a:lnTo>
                    <a:pt x="44" y="31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51" y="35"/>
                  </a:lnTo>
                  <a:lnTo>
                    <a:pt x="57" y="37"/>
                  </a:lnTo>
                  <a:lnTo>
                    <a:pt x="57" y="37"/>
                  </a:lnTo>
                  <a:lnTo>
                    <a:pt x="59" y="40"/>
                  </a:lnTo>
                  <a:lnTo>
                    <a:pt x="65" y="42"/>
                  </a:lnTo>
                  <a:lnTo>
                    <a:pt x="76" y="48"/>
                  </a:lnTo>
                  <a:lnTo>
                    <a:pt x="117" y="67"/>
                  </a:lnTo>
                  <a:lnTo>
                    <a:pt x="136" y="77"/>
                  </a:lnTo>
                  <a:lnTo>
                    <a:pt x="148" y="83"/>
                  </a:lnTo>
                  <a:lnTo>
                    <a:pt x="154" y="86"/>
                  </a:lnTo>
                  <a:lnTo>
                    <a:pt x="160" y="89"/>
                  </a:lnTo>
                  <a:lnTo>
                    <a:pt x="163" y="91"/>
                  </a:lnTo>
                  <a:lnTo>
                    <a:pt x="173" y="95"/>
                  </a:lnTo>
                  <a:lnTo>
                    <a:pt x="193" y="102"/>
                  </a:lnTo>
                  <a:lnTo>
                    <a:pt x="217" y="110"/>
                  </a:lnTo>
                  <a:lnTo>
                    <a:pt x="227" y="114"/>
                  </a:lnTo>
                  <a:lnTo>
                    <a:pt x="235" y="116"/>
                  </a:lnTo>
                  <a:lnTo>
                    <a:pt x="240" y="116"/>
                  </a:lnTo>
                  <a:lnTo>
                    <a:pt x="245" y="117"/>
                  </a:lnTo>
                  <a:lnTo>
                    <a:pt x="250" y="122"/>
                  </a:lnTo>
                  <a:lnTo>
                    <a:pt x="256" y="120"/>
                  </a:lnTo>
                  <a:lnTo>
                    <a:pt x="259" y="121"/>
                  </a:lnTo>
                  <a:lnTo>
                    <a:pt x="262" y="125"/>
                  </a:lnTo>
                  <a:lnTo>
                    <a:pt x="264" y="127"/>
                  </a:lnTo>
                  <a:lnTo>
                    <a:pt x="269" y="128"/>
                  </a:lnTo>
                  <a:lnTo>
                    <a:pt x="272" y="128"/>
                  </a:lnTo>
                  <a:lnTo>
                    <a:pt x="278" y="128"/>
                  </a:lnTo>
                  <a:lnTo>
                    <a:pt x="284" y="128"/>
                  </a:lnTo>
                  <a:lnTo>
                    <a:pt x="287" y="132"/>
                  </a:lnTo>
                  <a:lnTo>
                    <a:pt x="295" y="133"/>
                  </a:lnTo>
                  <a:lnTo>
                    <a:pt x="302" y="134"/>
                  </a:lnTo>
                  <a:lnTo>
                    <a:pt x="308" y="134"/>
                  </a:lnTo>
                  <a:lnTo>
                    <a:pt x="313" y="136"/>
                  </a:lnTo>
                  <a:lnTo>
                    <a:pt x="318" y="141"/>
                  </a:lnTo>
                  <a:lnTo>
                    <a:pt x="324" y="142"/>
                  </a:lnTo>
                  <a:lnTo>
                    <a:pt x="341" y="145"/>
                  </a:lnTo>
                  <a:lnTo>
                    <a:pt x="355" y="142"/>
                  </a:lnTo>
                  <a:lnTo>
                    <a:pt x="365" y="144"/>
                  </a:lnTo>
                  <a:lnTo>
                    <a:pt x="368" y="141"/>
                  </a:lnTo>
                  <a:lnTo>
                    <a:pt x="368" y="14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8620385" y="6656388"/>
              <a:ext cx="29320" cy="79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1"/>
                </a:cxn>
                <a:cxn ang="0">
                  <a:pos x="17" y="4"/>
                </a:cxn>
                <a:cxn ang="0">
                  <a:pos x="34" y="5"/>
                </a:cxn>
                <a:cxn ang="0">
                  <a:pos x="35" y="8"/>
                </a:cxn>
                <a:cxn ang="0">
                  <a:pos x="53" y="8"/>
                </a:cxn>
                <a:cxn ang="0">
                  <a:pos x="57" y="11"/>
                </a:cxn>
                <a:cxn ang="0">
                  <a:pos x="36" y="13"/>
                </a:cxn>
                <a:cxn ang="0">
                  <a:pos x="29" y="13"/>
                </a:cxn>
                <a:cxn ang="0">
                  <a:pos x="17" y="9"/>
                </a:cxn>
                <a:cxn ang="0">
                  <a:pos x="10" y="6"/>
                </a:cxn>
                <a:cxn ang="0">
                  <a:pos x="11" y="7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" h="13">
                  <a:moveTo>
                    <a:pt x="0" y="0"/>
                  </a:moveTo>
                  <a:lnTo>
                    <a:pt x="17" y="1"/>
                  </a:lnTo>
                  <a:lnTo>
                    <a:pt x="17" y="4"/>
                  </a:lnTo>
                  <a:lnTo>
                    <a:pt x="34" y="5"/>
                  </a:lnTo>
                  <a:lnTo>
                    <a:pt x="35" y="8"/>
                  </a:lnTo>
                  <a:lnTo>
                    <a:pt x="53" y="8"/>
                  </a:lnTo>
                  <a:lnTo>
                    <a:pt x="57" y="11"/>
                  </a:lnTo>
                  <a:lnTo>
                    <a:pt x="36" y="13"/>
                  </a:lnTo>
                  <a:lnTo>
                    <a:pt x="29" y="13"/>
                  </a:lnTo>
                  <a:lnTo>
                    <a:pt x="17" y="9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8369697" y="6580188"/>
              <a:ext cx="255085" cy="76200"/>
            </a:xfrm>
            <a:custGeom>
              <a:avLst/>
              <a:gdLst/>
              <a:ahLst/>
              <a:cxnLst>
                <a:cxn ang="0">
                  <a:pos x="474" y="136"/>
                </a:cxn>
                <a:cxn ang="0">
                  <a:pos x="471" y="135"/>
                </a:cxn>
                <a:cxn ang="0">
                  <a:pos x="454" y="127"/>
                </a:cxn>
                <a:cxn ang="0">
                  <a:pos x="447" y="120"/>
                </a:cxn>
                <a:cxn ang="0">
                  <a:pos x="429" y="109"/>
                </a:cxn>
                <a:cxn ang="0">
                  <a:pos x="390" y="85"/>
                </a:cxn>
                <a:cxn ang="0">
                  <a:pos x="348" y="62"/>
                </a:cxn>
                <a:cxn ang="0">
                  <a:pos x="290" y="35"/>
                </a:cxn>
                <a:cxn ang="0">
                  <a:pos x="278" y="28"/>
                </a:cxn>
                <a:cxn ang="0">
                  <a:pos x="266" y="23"/>
                </a:cxn>
                <a:cxn ang="0">
                  <a:pos x="237" y="12"/>
                </a:cxn>
                <a:cxn ang="0">
                  <a:pos x="206" y="4"/>
                </a:cxn>
                <a:cxn ang="0">
                  <a:pos x="179" y="0"/>
                </a:cxn>
                <a:cxn ang="0">
                  <a:pos x="167" y="0"/>
                </a:cxn>
                <a:cxn ang="0">
                  <a:pos x="153" y="1"/>
                </a:cxn>
                <a:cxn ang="0">
                  <a:pos x="133" y="6"/>
                </a:cxn>
                <a:cxn ang="0">
                  <a:pos x="112" y="16"/>
                </a:cxn>
                <a:cxn ang="0">
                  <a:pos x="85" y="31"/>
                </a:cxn>
                <a:cxn ang="0">
                  <a:pos x="68" y="41"/>
                </a:cxn>
                <a:cxn ang="0">
                  <a:pos x="55" y="52"/>
                </a:cxn>
                <a:cxn ang="0">
                  <a:pos x="49" y="56"/>
                </a:cxn>
                <a:cxn ang="0">
                  <a:pos x="40" y="64"/>
                </a:cxn>
                <a:cxn ang="0">
                  <a:pos x="32" y="73"/>
                </a:cxn>
                <a:cxn ang="0">
                  <a:pos x="25" y="77"/>
                </a:cxn>
                <a:cxn ang="0">
                  <a:pos x="14" y="87"/>
                </a:cxn>
                <a:cxn ang="0">
                  <a:pos x="0" y="102"/>
                </a:cxn>
                <a:cxn ang="0">
                  <a:pos x="0" y="103"/>
                </a:cxn>
                <a:cxn ang="0">
                  <a:pos x="2" y="107"/>
                </a:cxn>
                <a:cxn ang="0">
                  <a:pos x="2" y="109"/>
                </a:cxn>
                <a:cxn ang="0">
                  <a:pos x="8" y="105"/>
                </a:cxn>
                <a:cxn ang="0">
                  <a:pos x="20" y="99"/>
                </a:cxn>
                <a:cxn ang="0">
                  <a:pos x="109" y="52"/>
                </a:cxn>
                <a:cxn ang="0">
                  <a:pos x="128" y="43"/>
                </a:cxn>
                <a:cxn ang="0">
                  <a:pos x="152" y="47"/>
                </a:cxn>
                <a:cxn ang="0">
                  <a:pos x="165" y="52"/>
                </a:cxn>
                <a:cxn ang="0">
                  <a:pos x="179" y="56"/>
                </a:cxn>
                <a:cxn ang="0">
                  <a:pos x="208" y="65"/>
                </a:cxn>
                <a:cxn ang="0">
                  <a:pos x="220" y="71"/>
                </a:cxn>
                <a:cxn ang="0">
                  <a:pos x="233" y="74"/>
                </a:cxn>
                <a:cxn ang="0">
                  <a:pos x="241" y="78"/>
                </a:cxn>
                <a:cxn ang="0">
                  <a:pos x="255" y="83"/>
                </a:cxn>
                <a:cxn ang="0">
                  <a:pos x="269" y="87"/>
                </a:cxn>
                <a:cxn ang="0">
                  <a:pos x="341" y="114"/>
                </a:cxn>
                <a:cxn ang="0">
                  <a:pos x="365" y="121"/>
                </a:cxn>
                <a:cxn ang="0">
                  <a:pos x="378" y="126"/>
                </a:cxn>
                <a:cxn ang="0">
                  <a:pos x="400" y="128"/>
                </a:cxn>
                <a:cxn ang="0">
                  <a:pos x="424" y="134"/>
                </a:cxn>
                <a:cxn ang="0">
                  <a:pos x="455" y="145"/>
                </a:cxn>
                <a:cxn ang="0">
                  <a:pos x="476" y="139"/>
                </a:cxn>
              </a:cxnLst>
              <a:rect l="0" t="0" r="r" b="b"/>
              <a:pathLst>
                <a:path w="484" h="145">
                  <a:moveTo>
                    <a:pt x="476" y="139"/>
                  </a:moveTo>
                  <a:lnTo>
                    <a:pt x="476" y="139"/>
                  </a:lnTo>
                  <a:lnTo>
                    <a:pt x="476" y="138"/>
                  </a:lnTo>
                  <a:lnTo>
                    <a:pt x="474" y="136"/>
                  </a:lnTo>
                  <a:lnTo>
                    <a:pt x="473" y="135"/>
                  </a:lnTo>
                  <a:lnTo>
                    <a:pt x="473" y="135"/>
                  </a:lnTo>
                  <a:lnTo>
                    <a:pt x="471" y="134"/>
                  </a:lnTo>
                  <a:lnTo>
                    <a:pt x="471" y="135"/>
                  </a:lnTo>
                  <a:lnTo>
                    <a:pt x="467" y="133"/>
                  </a:lnTo>
                  <a:lnTo>
                    <a:pt x="462" y="132"/>
                  </a:lnTo>
                  <a:lnTo>
                    <a:pt x="461" y="128"/>
                  </a:lnTo>
                  <a:lnTo>
                    <a:pt x="454" y="127"/>
                  </a:lnTo>
                  <a:lnTo>
                    <a:pt x="454" y="126"/>
                  </a:lnTo>
                  <a:lnTo>
                    <a:pt x="448" y="124"/>
                  </a:lnTo>
                  <a:lnTo>
                    <a:pt x="446" y="122"/>
                  </a:lnTo>
                  <a:lnTo>
                    <a:pt x="447" y="120"/>
                  </a:lnTo>
                  <a:lnTo>
                    <a:pt x="446" y="118"/>
                  </a:lnTo>
                  <a:lnTo>
                    <a:pt x="438" y="115"/>
                  </a:lnTo>
                  <a:lnTo>
                    <a:pt x="432" y="112"/>
                  </a:lnTo>
                  <a:lnTo>
                    <a:pt x="429" y="109"/>
                  </a:lnTo>
                  <a:lnTo>
                    <a:pt x="424" y="104"/>
                  </a:lnTo>
                  <a:lnTo>
                    <a:pt x="419" y="99"/>
                  </a:lnTo>
                  <a:lnTo>
                    <a:pt x="405" y="95"/>
                  </a:lnTo>
                  <a:lnTo>
                    <a:pt x="390" y="85"/>
                  </a:lnTo>
                  <a:lnTo>
                    <a:pt x="386" y="83"/>
                  </a:lnTo>
                  <a:lnTo>
                    <a:pt x="380" y="79"/>
                  </a:lnTo>
                  <a:lnTo>
                    <a:pt x="366" y="73"/>
                  </a:lnTo>
                  <a:lnTo>
                    <a:pt x="348" y="62"/>
                  </a:lnTo>
                  <a:lnTo>
                    <a:pt x="308" y="43"/>
                  </a:lnTo>
                  <a:lnTo>
                    <a:pt x="296" y="38"/>
                  </a:lnTo>
                  <a:lnTo>
                    <a:pt x="296" y="38"/>
                  </a:lnTo>
                  <a:lnTo>
                    <a:pt x="290" y="35"/>
                  </a:lnTo>
                  <a:lnTo>
                    <a:pt x="289" y="34"/>
                  </a:lnTo>
                  <a:lnTo>
                    <a:pt x="289" y="34"/>
                  </a:lnTo>
                  <a:lnTo>
                    <a:pt x="281" y="31"/>
                  </a:lnTo>
                  <a:lnTo>
                    <a:pt x="278" y="28"/>
                  </a:lnTo>
                  <a:lnTo>
                    <a:pt x="278" y="28"/>
                  </a:lnTo>
                  <a:lnTo>
                    <a:pt x="274" y="28"/>
                  </a:lnTo>
                  <a:lnTo>
                    <a:pt x="271" y="27"/>
                  </a:lnTo>
                  <a:lnTo>
                    <a:pt x="266" y="23"/>
                  </a:lnTo>
                  <a:lnTo>
                    <a:pt x="266" y="23"/>
                  </a:lnTo>
                  <a:lnTo>
                    <a:pt x="253" y="18"/>
                  </a:lnTo>
                  <a:lnTo>
                    <a:pt x="253" y="18"/>
                  </a:lnTo>
                  <a:lnTo>
                    <a:pt x="237" y="12"/>
                  </a:lnTo>
                  <a:lnTo>
                    <a:pt x="218" y="6"/>
                  </a:lnTo>
                  <a:lnTo>
                    <a:pt x="218" y="6"/>
                  </a:lnTo>
                  <a:lnTo>
                    <a:pt x="206" y="4"/>
                  </a:lnTo>
                  <a:lnTo>
                    <a:pt x="206" y="4"/>
                  </a:lnTo>
                  <a:lnTo>
                    <a:pt x="199" y="3"/>
                  </a:lnTo>
                  <a:lnTo>
                    <a:pt x="199" y="3"/>
                  </a:lnTo>
                  <a:lnTo>
                    <a:pt x="189" y="1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173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1" y="0"/>
                  </a:lnTo>
                  <a:lnTo>
                    <a:pt x="157" y="0"/>
                  </a:lnTo>
                  <a:lnTo>
                    <a:pt x="153" y="1"/>
                  </a:lnTo>
                  <a:lnTo>
                    <a:pt x="153" y="1"/>
                  </a:lnTo>
                  <a:lnTo>
                    <a:pt x="145" y="3"/>
                  </a:lnTo>
                  <a:lnTo>
                    <a:pt x="137" y="5"/>
                  </a:lnTo>
                  <a:lnTo>
                    <a:pt x="137" y="5"/>
                  </a:lnTo>
                  <a:lnTo>
                    <a:pt x="133" y="6"/>
                  </a:lnTo>
                  <a:lnTo>
                    <a:pt x="128" y="7"/>
                  </a:lnTo>
                  <a:lnTo>
                    <a:pt x="121" y="12"/>
                  </a:lnTo>
                  <a:lnTo>
                    <a:pt x="121" y="12"/>
                  </a:lnTo>
                  <a:lnTo>
                    <a:pt x="112" y="16"/>
                  </a:lnTo>
                  <a:lnTo>
                    <a:pt x="112" y="16"/>
                  </a:lnTo>
                  <a:lnTo>
                    <a:pt x="93" y="27"/>
                  </a:lnTo>
                  <a:lnTo>
                    <a:pt x="93" y="27"/>
                  </a:lnTo>
                  <a:lnTo>
                    <a:pt x="85" y="31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68" y="41"/>
                  </a:lnTo>
                  <a:lnTo>
                    <a:pt x="68" y="41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58" y="49"/>
                  </a:lnTo>
                  <a:lnTo>
                    <a:pt x="55" y="52"/>
                  </a:lnTo>
                  <a:lnTo>
                    <a:pt x="55" y="52"/>
                  </a:lnTo>
                  <a:lnTo>
                    <a:pt x="51" y="54"/>
                  </a:lnTo>
                  <a:lnTo>
                    <a:pt x="49" y="56"/>
                  </a:lnTo>
                  <a:lnTo>
                    <a:pt x="49" y="56"/>
                  </a:lnTo>
                  <a:lnTo>
                    <a:pt x="43" y="60"/>
                  </a:lnTo>
                  <a:lnTo>
                    <a:pt x="43" y="60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33" y="68"/>
                  </a:lnTo>
                  <a:lnTo>
                    <a:pt x="33" y="68"/>
                  </a:lnTo>
                  <a:lnTo>
                    <a:pt x="33" y="72"/>
                  </a:lnTo>
                  <a:lnTo>
                    <a:pt x="32" y="73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25" y="77"/>
                  </a:lnTo>
                  <a:lnTo>
                    <a:pt x="25" y="77"/>
                  </a:lnTo>
                  <a:lnTo>
                    <a:pt x="24" y="79"/>
                  </a:lnTo>
                  <a:lnTo>
                    <a:pt x="19" y="85"/>
                  </a:lnTo>
                  <a:lnTo>
                    <a:pt x="19" y="85"/>
                  </a:lnTo>
                  <a:lnTo>
                    <a:pt x="14" y="87"/>
                  </a:lnTo>
                  <a:lnTo>
                    <a:pt x="9" y="91"/>
                  </a:lnTo>
                  <a:lnTo>
                    <a:pt x="9" y="91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2" y="107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2" y="109"/>
                  </a:lnTo>
                  <a:lnTo>
                    <a:pt x="2" y="109"/>
                  </a:lnTo>
                  <a:lnTo>
                    <a:pt x="2" y="109"/>
                  </a:lnTo>
                  <a:lnTo>
                    <a:pt x="2" y="109"/>
                  </a:lnTo>
                  <a:lnTo>
                    <a:pt x="4" y="108"/>
                  </a:lnTo>
                  <a:lnTo>
                    <a:pt x="8" y="105"/>
                  </a:lnTo>
                  <a:lnTo>
                    <a:pt x="8" y="105"/>
                  </a:lnTo>
                  <a:lnTo>
                    <a:pt x="13" y="104"/>
                  </a:lnTo>
                  <a:lnTo>
                    <a:pt x="13" y="104"/>
                  </a:lnTo>
                  <a:lnTo>
                    <a:pt x="20" y="99"/>
                  </a:lnTo>
                  <a:lnTo>
                    <a:pt x="20" y="99"/>
                  </a:lnTo>
                  <a:lnTo>
                    <a:pt x="81" y="67"/>
                  </a:lnTo>
                  <a:lnTo>
                    <a:pt x="81" y="67"/>
                  </a:lnTo>
                  <a:lnTo>
                    <a:pt x="109" y="52"/>
                  </a:lnTo>
                  <a:lnTo>
                    <a:pt x="109" y="52"/>
                  </a:lnTo>
                  <a:lnTo>
                    <a:pt x="117" y="47"/>
                  </a:lnTo>
                  <a:lnTo>
                    <a:pt x="122" y="44"/>
                  </a:lnTo>
                  <a:lnTo>
                    <a:pt x="128" y="43"/>
                  </a:lnTo>
                  <a:lnTo>
                    <a:pt x="128" y="43"/>
                  </a:lnTo>
                  <a:lnTo>
                    <a:pt x="135" y="43"/>
                  </a:lnTo>
                  <a:lnTo>
                    <a:pt x="142" y="44"/>
                  </a:lnTo>
                  <a:lnTo>
                    <a:pt x="152" y="47"/>
                  </a:lnTo>
                  <a:lnTo>
                    <a:pt x="152" y="47"/>
                  </a:lnTo>
                  <a:lnTo>
                    <a:pt x="158" y="49"/>
                  </a:lnTo>
                  <a:lnTo>
                    <a:pt x="165" y="52"/>
                  </a:lnTo>
                  <a:lnTo>
                    <a:pt x="165" y="52"/>
                  </a:lnTo>
                  <a:lnTo>
                    <a:pt x="169" y="54"/>
                  </a:lnTo>
                  <a:lnTo>
                    <a:pt x="169" y="54"/>
                  </a:lnTo>
                  <a:lnTo>
                    <a:pt x="179" y="56"/>
                  </a:lnTo>
                  <a:lnTo>
                    <a:pt x="179" y="56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208" y="65"/>
                  </a:lnTo>
                  <a:lnTo>
                    <a:pt x="208" y="65"/>
                  </a:lnTo>
                  <a:lnTo>
                    <a:pt x="213" y="67"/>
                  </a:lnTo>
                  <a:lnTo>
                    <a:pt x="217" y="70"/>
                  </a:lnTo>
                  <a:lnTo>
                    <a:pt x="217" y="70"/>
                  </a:lnTo>
                  <a:lnTo>
                    <a:pt x="220" y="71"/>
                  </a:lnTo>
                  <a:lnTo>
                    <a:pt x="225" y="72"/>
                  </a:lnTo>
                  <a:lnTo>
                    <a:pt x="225" y="72"/>
                  </a:lnTo>
                  <a:lnTo>
                    <a:pt x="231" y="73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38" y="77"/>
                  </a:lnTo>
                  <a:lnTo>
                    <a:pt x="238" y="77"/>
                  </a:lnTo>
                  <a:lnTo>
                    <a:pt x="241" y="78"/>
                  </a:lnTo>
                  <a:lnTo>
                    <a:pt x="243" y="79"/>
                  </a:lnTo>
                  <a:lnTo>
                    <a:pt x="243" y="79"/>
                  </a:lnTo>
                  <a:lnTo>
                    <a:pt x="255" y="83"/>
                  </a:lnTo>
                  <a:lnTo>
                    <a:pt x="255" y="83"/>
                  </a:lnTo>
                  <a:lnTo>
                    <a:pt x="260" y="84"/>
                  </a:lnTo>
                  <a:lnTo>
                    <a:pt x="263" y="86"/>
                  </a:lnTo>
                  <a:lnTo>
                    <a:pt x="263" y="86"/>
                  </a:lnTo>
                  <a:lnTo>
                    <a:pt x="269" y="87"/>
                  </a:lnTo>
                  <a:lnTo>
                    <a:pt x="287" y="95"/>
                  </a:lnTo>
                  <a:lnTo>
                    <a:pt x="308" y="101"/>
                  </a:lnTo>
                  <a:lnTo>
                    <a:pt x="333" y="110"/>
                  </a:lnTo>
                  <a:lnTo>
                    <a:pt x="341" y="114"/>
                  </a:lnTo>
                  <a:lnTo>
                    <a:pt x="351" y="116"/>
                  </a:lnTo>
                  <a:lnTo>
                    <a:pt x="354" y="115"/>
                  </a:lnTo>
                  <a:lnTo>
                    <a:pt x="359" y="117"/>
                  </a:lnTo>
                  <a:lnTo>
                    <a:pt x="365" y="121"/>
                  </a:lnTo>
                  <a:lnTo>
                    <a:pt x="370" y="120"/>
                  </a:lnTo>
                  <a:lnTo>
                    <a:pt x="374" y="121"/>
                  </a:lnTo>
                  <a:lnTo>
                    <a:pt x="377" y="124"/>
                  </a:lnTo>
                  <a:lnTo>
                    <a:pt x="378" y="126"/>
                  </a:lnTo>
                  <a:lnTo>
                    <a:pt x="383" y="128"/>
                  </a:lnTo>
                  <a:lnTo>
                    <a:pt x="388" y="128"/>
                  </a:lnTo>
                  <a:lnTo>
                    <a:pt x="393" y="127"/>
                  </a:lnTo>
                  <a:lnTo>
                    <a:pt x="400" y="128"/>
                  </a:lnTo>
                  <a:lnTo>
                    <a:pt x="402" y="132"/>
                  </a:lnTo>
                  <a:lnTo>
                    <a:pt x="411" y="133"/>
                  </a:lnTo>
                  <a:lnTo>
                    <a:pt x="417" y="133"/>
                  </a:lnTo>
                  <a:lnTo>
                    <a:pt x="424" y="134"/>
                  </a:lnTo>
                  <a:lnTo>
                    <a:pt x="429" y="136"/>
                  </a:lnTo>
                  <a:lnTo>
                    <a:pt x="432" y="141"/>
                  </a:lnTo>
                  <a:lnTo>
                    <a:pt x="440" y="142"/>
                  </a:lnTo>
                  <a:lnTo>
                    <a:pt x="455" y="145"/>
                  </a:lnTo>
                  <a:lnTo>
                    <a:pt x="471" y="142"/>
                  </a:lnTo>
                  <a:lnTo>
                    <a:pt x="480" y="142"/>
                  </a:lnTo>
                  <a:lnTo>
                    <a:pt x="484" y="140"/>
                  </a:lnTo>
                  <a:lnTo>
                    <a:pt x="476" y="139"/>
                  </a:lnTo>
                  <a:lnTo>
                    <a:pt x="476" y="13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 userDrawn="1"/>
          </p:nvSpPr>
          <p:spPr bwMode="auto">
            <a:xfrm>
              <a:off x="8299329" y="6732587"/>
              <a:ext cx="7331" cy="952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10" y="19"/>
                </a:cxn>
                <a:cxn ang="0">
                  <a:pos x="10" y="19"/>
                </a:cxn>
                <a:cxn ang="0">
                  <a:pos x="12" y="19"/>
                </a:cxn>
                <a:cxn ang="0">
                  <a:pos x="14" y="18"/>
                </a:cxn>
                <a:cxn ang="0">
                  <a:pos x="14" y="18"/>
                </a:cxn>
                <a:cxn ang="0">
                  <a:pos x="16" y="15"/>
                </a:cxn>
                <a:cxn ang="0">
                  <a:pos x="16" y="13"/>
                </a:cxn>
                <a:cxn ang="0">
                  <a:pos x="16" y="13"/>
                </a:cxn>
                <a:cxn ang="0">
                  <a:pos x="16" y="11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4" y="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3" y="1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14"/>
                </a:cxn>
                <a:cxn ang="0">
                  <a:pos x="5" y="11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1" y="13"/>
                </a:cxn>
                <a:cxn ang="0">
                  <a:pos x="11" y="13"/>
                </a:cxn>
                <a:cxn ang="0">
                  <a:pos x="10" y="14"/>
                </a:cxn>
                <a:cxn ang="0">
                  <a:pos x="10" y="14"/>
                </a:cxn>
                <a:cxn ang="0">
                  <a:pos x="8" y="14"/>
                </a:cxn>
                <a:cxn ang="0">
                  <a:pos x="5" y="14"/>
                </a:cxn>
                <a:cxn ang="0">
                  <a:pos x="5" y="14"/>
                </a:cxn>
              </a:cxnLst>
              <a:rect l="0" t="0" r="r" b="b"/>
              <a:pathLst>
                <a:path w="16" h="19">
                  <a:moveTo>
                    <a:pt x="5" y="7"/>
                  </a:moveTo>
                  <a:lnTo>
                    <a:pt x="5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7"/>
                  </a:lnTo>
                  <a:close/>
                  <a:moveTo>
                    <a:pt x="0" y="0"/>
                  </a:moveTo>
                  <a:lnTo>
                    <a:pt x="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2" y="19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6" y="15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5" y="14"/>
                  </a:moveTo>
                  <a:lnTo>
                    <a:pt x="5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8321319" y="6731000"/>
              <a:ext cx="11728" cy="11112"/>
            </a:xfrm>
            <a:custGeom>
              <a:avLst/>
              <a:gdLst/>
              <a:ahLst/>
              <a:cxnLst>
                <a:cxn ang="0">
                  <a:pos x="12" y="15"/>
                </a:cxn>
                <a:cxn ang="0">
                  <a:pos x="12" y="15"/>
                </a:cxn>
                <a:cxn ang="0">
                  <a:pos x="9" y="15"/>
                </a:cxn>
                <a:cxn ang="0">
                  <a:pos x="7" y="14"/>
                </a:cxn>
                <a:cxn ang="0">
                  <a:pos x="6" y="13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6" y="8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3" y="6"/>
                </a:cxn>
                <a:cxn ang="0">
                  <a:pos x="15" y="7"/>
                </a:cxn>
                <a:cxn ang="0">
                  <a:pos x="17" y="8"/>
                </a:cxn>
                <a:cxn ang="0">
                  <a:pos x="17" y="11"/>
                </a:cxn>
                <a:cxn ang="0">
                  <a:pos x="17" y="11"/>
                </a:cxn>
                <a:cxn ang="0">
                  <a:pos x="17" y="13"/>
                </a:cxn>
                <a:cxn ang="0">
                  <a:pos x="15" y="14"/>
                </a:cxn>
                <a:cxn ang="0">
                  <a:pos x="13" y="15"/>
                </a:cxn>
                <a:cxn ang="0">
                  <a:pos x="12" y="15"/>
                </a:cxn>
                <a:cxn ang="0">
                  <a:pos x="12" y="15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7" y="1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1" y="14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7" y="20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15" y="20"/>
                </a:cxn>
                <a:cxn ang="0">
                  <a:pos x="19" y="18"/>
                </a:cxn>
                <a:cxn ang="0">
                  <a:pos x="19" y="18"/>
                </a:cxn>
                <a:cxn ang="0">
                  <a:pos x="21" y="14"/>
                </a:cxn>
                <a:cxn ang="0">
                  <a:pos x="23" y="11"/>
                </a:cxn>
                <a:cxn ang="0">
                  <a:pos x="23" y="11"/>
                </a:cxn>
                <a:cxn ang="0">
                  <a:pos x="21" y="6"/>
                </a:cxn>
                <a:cxn ang="0">
                  <a:pos x="19" y="3"/>
                </a:cxn>
                <a:cxn ang="0">
                  <a:pos x="19" y="3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3" h="20">
                  <a:moveTo>
                    <a:pt x="12" y="15"/>
                  </a:moveTo>
                  <a:lnTo>
                    <a:pt x="12" y="15"/>
                  </a:lnTo>
                  <a:lnTo>
                    <a:pt x="9" y="15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8"/>
                  </a:lnTo>
                  <a:lnTo>
                    <a:pt x="7" y="7"/>
                  </a:lnTo>
                  <a:lnTo>
                    <a:pt x="9" y="6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6"/>
                  </a:lnTo>
                  <a:lnTo>
                    <a:pt x="15" y="7"/>
                  </a:lnTo>
                  <a:lnTo>
                    <a:pt x="17" y="8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12" y="15"/>
                  </a:lnTo>
                  <a:close/>
                  <a:moveTo>
                    <a:pt x="12" y="0"/>
                  </a:move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7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5" y="20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21" y="14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1" y="6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 userDrawn="1"/>
          </p:nvSpPr>
          <p:spPr bwMode="auto">
            <a:xfrm>
              <a:off x="8347707" y="6731000"/>
              <a:ext cx="8796" cy="11112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6" y="8"/>
                </a:cxn>
                <a:cxn ang="0">
                  <a:pos x="7" y="5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3" y="5"/>
                </a:cxn>
                <a:cxn ang="0">
                  <a:pos x="14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3" y="15"/>
                </a:cxn>
                <a:cxn ang="0">
                  <a:pos x="9" y="16"/>
                </a:cxn>
                <a:cxn ang="0">
                  <a:pos x="9" y="16"/>
                </a:cxn>
                <a:cxn ang="0">
                  <a:pos x="7" y="15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4" y="12"/>
                </a:cxn>
                <a:cxn ang="0">
                  <a:pos x="19" y="12"/>
                </a:cxn>
                <a:cxn ang="0">
                  <a:pos x="19" y="11"/>
                </a:cxn>
                <a:cxn ang="0">
                  <a:pos x="19" y="11"/>
                </a:cxn>
                <a:cxn ang="0">
                  <a:pos x="19" y="7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4"/>
                </a:cxn>
                <a:cxn ang="0">
                  <a:pos x="2" y="18"/>
                </a:cxn>
                <a:cxn ang="0">
                  <a:pos x="2" y="18"/>
                </a:cxn>
                <a:cxn ang="0">
                  <a:pos x="6" y="20"/>
                </a:cxn>
                <a:cxn ang="0">
                  <a:pos x="9" y="20"/>
                </a:cxn>
                <a:cxn ang="0">
                  <a:pos x="9" y="20"/>
                </a:cxn>
                <a:cxn ang="0">
                  <a:pos x="14" y="20"/>
                </a:cxn>
                <a:cxn ang="0">
                  <a:pos x="16" y="18"/>
                </a:cxn>
                <a:cxn ang="0">
                  <a:pos x="19" y="14"/>
                </a:cxn>
                <a:cxn ang="0">
                  <a:pos x="14" y="14"/>
                </a:cxn>
                <a:cxn ang="0">
                  <a:pos x="14" y="14"/>
                </a:cxn>
              </a:cxnLst>
              <a:rect l="0" t="0" r="r" b="b"/>
              <a:pathLst>
                <a:path w="19" h="20">
                  <a:moveTo>
                    <a:pt x="6" y="8"/>
                  </a:moveTo>
                  <a:lnTo>
                    <a:pt x="6" y="8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3" y="5"/>
                  </a:lnTo>
                  <a:lnTo>
                    <a:pt x="14" y="8"/>
                  </a:lnTo>
                  <a:lnTo>
                    <a:pt x="6" y="8"/>
                  </a:lnTo>
                  <a:lnTo>
                    <a:pt x="6" y="8"/>
                  </a:lnTo>
                  <a:close/>
                  <a:moveTo>
                    <a:pt x="14" y="14"/>
                  </a:moveTo>
                  <a:lnTo>
                    <a:pt x="14" y="14"/>
                  </a:lnTo>
                  <a:lnTo>
                    <a:pt x="13" y="15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4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4" y="20"/>
                  </a:lnTo>
                  <a:lnTo>
                    <a:pt x="16" y="18"/>
                  </a:lnTo>
                  <a:lnTo>
                    <a:pt x="19" y="14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8371163" y="6732587"/>
              <a:ext cx="8796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13" y="6"/>
                </a:cxn>
                <a:cxn ang="0">
                  <a:pos x="13" y="0"/>
                </a:cxn>
                <a:cxn ang="0">
                  <a:pos x="18" y="0"/>
                </a:cxn>
                <a:cxn ang="0">
                  <a:pos x="18" y="19"/>
                </a:cxn>
                <a:cxn ang="0">
                  <a:pos x="13" y="19"/>
                </a:cxn>
                <a:cxn ang="0">
                  <a:pos x="13" y="11"/>
                </a:cxn>
                <a:cxn ang="0">
                  <a:pos x="6" y="11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19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13" y="6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8" y="19"/>
                  </a:lnTo>
                  <a:lnTo>
                    <a:pt x="13" y="19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8394620" y="6732587"/>
              <a:ext cx="10262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13" y="6"/>
                </a:cxn>
                <a:cxn ang="0">
                  <a:pos x="13" y="0"/>
                </a:cxn>
                <a:cxn ang="0">
                  <a:pos x="18" y="0"/>
                </a:cxn>
                <a:cxn ang="0">
                  <a:pos x="18" y="19"/>
                </a:cxn>
                <a:cxn ang="0">
                  <a:pos x="13" y="19"/>
                </a:cxn>
                <a:cxn ang="0">
                  <a:pos x="13" y="11"/>
                </a:cxn>
                <a:cxn ang="0">
                  <a:pos x="6" y="11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19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13" y="6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8" y="19"/>
                  </a:lnTo>
                  <a:lnTo>
                    <a:pt x="13" y="19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8418076" y="6731000"/>
              <a:ext cx="11728" cy="11112"/>
            </a:xfrm>
            <a:custGeom>
              <a:avLst/>
              <a:gdLst/>
              <a:ahLst/>
              <a:cxnLst>
                <a:cxn ang="0">
                  <a:pos x="11" y="15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6" y="14"/>
                </a:cxn>
                <a:cxn ang="0">
                  <a:pos x="5" y="13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9" y="6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2" y="6"/>
                </a:cxn>
                <a:cxn ang="0">
                  <a:pos x="15" y="7"/>
                </a:cxn>
                <a:cxn ang="0">
                  <a:pos x="16" y="8"/>
                </a:cxn>
                <a:cxn ang="0">
                  <a:pos x="16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2" y="15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4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6" y="20"/>
                </a:cxn>
                <a:cxn ang="0">
                  <a:pos x="11" y="20"/>
                </a:cxn>
                <a:cxn ang="0">
                  <a:pos x="11" y="20"/>
                </a:cxn>
                <a:cxn ang="0">
                  <a:pos x="15" y="20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21" y="14"/>
                </a:cxn>
                <a:cxn ang="0">
                  <a:pos x="22" y="11"/>
                </a:cxn>
                <a:cxn ang="0">
                  <a:pos x="22" y="11"/>
                </a:cxn>
                <a:cxn ang="0">
                  <a:pos x="21" y="6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15" y="1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22" h="20">
                  <a:moveTo>
                    <a:pt x="11" y="15"/>
                  </a:moveTo>
                  <a:lnTo>
                    <a:pt x="11" y="15"/>
                  </a:lnTo>
                  <a:lnTo>
                    <a:pt x="9" y="15"/>
                  </a:lnTo>
                  <a:lnTo>
                    <a:pt x="6" y="14"/>
                  </a:lnTo>
                  <a:lnTo>
                    <a:pt x="5" y="13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8"/>
                  </a:lnTo>
                  <a:lnTo>
                    <a:pt x="6" y="7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6"/>
                  </a:lnTo>
                  <a:lnTo>
                    <a:pt x="15" y="7"/>
                  </a:lnTo>
                  <a:lnTo>
                    <a:pt x="16" y="8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5"/>
                  </a:lnTo>
                  <a:close/>
                  <a:moveTo>
                    <a:pt x="11" y="0"/>
                  </a:moveTo>
                  <a:lnTo>
                    <a:pt x="11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6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5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1" y="14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1" y="6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8444464" y="6735762"/>
              <a:ext cx="5864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5">
                  <a:moveTo>
                    <a:pt x="0" y="0"/>
                  </a:moveTo>
                  <a:lnTo>
                    <a:pt x="12" y="0"/>
                  </a:lnTo>
                  <a:lnTo>
                    <a:pt x="12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8463521" y="6731000"/>
              <a:ext cx="7331" cy="11112"/>
            </a:xfrm>
            <a:custGeom>
              <a:avLst/>
              <a:gdLst/>
              <a:ahLst/>
              <a:cxnLst>
                <a:cxn ang="0">
                  <a:pos x="16" y="7"/>
                </a:cxn>
                <a:cxn ang="0">
                  <a:pos x="16" y="7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9" y="6"/>
                </a:cxn>
                <a:cxn ang="0">
                  <a:pos x="7" y="7"/>
                </a:cxn>
                <a:cxn ang="0">
                  <a:pos x="6" y="8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6" y="13"/>
                </a:cxn>
                <a:cxn ang="0">
                  <a:pos x="7" y="14"/>
                </a:cxn>
                <a:cxn ang="0">
                  <a:pos x="9" y="15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3" y="15"/>
                </a:cxn>
                <a:cxn ang="0">
                  <a:pos x="16" y="14"/>
                </a:cxn>
                <a:cxn ang="0">
                  <a:pos x="16" y="19"/>
                </a:cxn>
                <a:cxn ang="0">
                  <a:pos x="16" y="19"/>
                </a:cxn>
                <a:cxn ang="0">
                  <a:pos x="13" y="20"/>
                </a:cxn>
                <a:cxn ang="0">
                  <a:pos x="11" y="20"/>
                </a:cxn>
                <a:cxn ang="0">
                  <a:pos x="11" y="20"/>
                </a:cxn>
                <a:cxn ang="0">
                  <a:pos x="6" y="20"/>
                </a:cxn>
                <a:cxn ang="0">
                  <a:pos x="4" y="18"/>
                </a:cxn>
                <a:cxn ang="0">
                  <a:pos x="4" y="18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1" y="6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7" y="1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6" y="1"/>
                </a:cxn>
                <a:cxn ang="0">
                  <a:pos x="16" y="7"/>
                </a:cxn>
                <a:cxn ang="0">
                  <a:pos x="16" y="7"/>
                </a:cxn>
              </a:cxnLst>
              <a:rect l="0" t="0" r="r" b="b"/>
              <a:pathLst>
                <a:path w="16" h="20">
                  <a:moveTo>
                    <a:pt x="16" y="7"/>
                  </a:moveTo>
                  <a:lnTo>
                    <a:pt x="16" y="7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6"/>
                  </a:lnTo>
                  <a:lnTo>
                    <a:pt x="7" y="7"/>
                  </a:lnTo>
                  <a:lnTo>
                    <a:pt x="6" y="8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9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6" y="14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6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1"/>
                  </a:lnTo>
                  <a:lnTo>
                    <a:pt x="16" y="7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8484046" y="6732587"/>
              <a:ext cx="7331" cy="95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5" y="5"/>
                </a:cxn>
                <a:cxn ang="0">
                  <a:pos x="11" y="5"/>
                </a:cxn>
                <a:cxn ang="0">
                  <a:pos x="11" y="19"/>
                </a:cxn>
                <a:cxn ang="0">
                  <a:pos x="5" y="19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5" h="19">
                  <a:moveTo>
                    <a:pt x="5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5"/>
                  </a:lnTo>
                  <a:lnTo>
                    <a:pt x="11" y="5"/>
                  </a:lnTo>
                  <a:lnTo>
                    <a:pt x="11" y="19"/>
                  </a:lnTo>
                  <a:lnTo>
                    <a:pt x="5" y="19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8506036" y="6731000"/>
              <a:ext cx="10262" cy="15875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15"/>
                </a:cxn>
                <a:cxn ang="0">
                  <a:pos x="8" y="15"/>
                </a:cxn>
                <a:cxn ang="0">
                  <a:pos x="6" y="14"/>
                </a:cxn>
                <a:cxn ang="0">
                  <a:pos x="4" y="13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2" y="6"/>
                </a:cxn>
                <a:cxn ang="0">
                  <a:pos x="14" y="7"/>
                </a:cxn>
                <a:cxn ang="0">
                  <a:pos x="14" y="8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4" y="13"/>
                </a:cxn>
                <a:cxn ang="0">
                  <a:pos x="14" y="14"/>
                </a:cxn>
                <a:cxn ang="0">
                  <a:pos x="12" y="15"/>
                </a:cxn>
                <a:cxn ang="0">
                  <a:pos x="9" y="15"/>
                </a:cxn>
                <a:cxn ang="0">
                  <a:pos x="9" y="15"/>
                </a:cxn>
                <a:cxn ang="0">
                  <a:pos x="0" y="1"/>
                </a:cxn>
                <a:cxn ang="0">
                  <a:pos x="0" y="30"/>
                </a:cxn>
                <a:cxn ang="0">
                  <a:pos x="4" y="30"/>
                </a:cxn>
                <a:cxn ang="0">
                  <a:pos x="4" y="18"/>
                </a:cxn>
                <a:cxn ang="0">
                  <a:pos x="4" y="18"/>
                </a:cxn>
                <a:cxn ang="0">
                  <a:pos x="7" y="19"/>
                </a:cxn>
                <a:cxn ang="0">
                  <a:pos x="8" y="20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15" y="20"/>
                </a:cxn>
                <a:cxn ang="0">
                  <a:pos x="18" y="18"/>
                </a:cxn>
                <a:cxn ang="0">
                  <a:pos x="20" y="14"/>
                </a:cxn>
                <a:cxn ang="0">
                  <a:pos x="20" y="11"/>
                </a:cxn>
                <a:cxn ang="0">
                  <a:pos x="20" y="11"/>
                </a:cxn>
                <a:cxn ang="0">
                  <a:pos x="20" y="6"/>
                </a:cxn>
                <a:cxn ang="0">
                  <a:pos x="18" y="3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4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0" h="30">
                  <a:moveTo>
                    <a:pt x="9" y="15"/>
                  </a:moveTo>
                  <a:lnTo>
                    <a:pt x="9" y="15"/>
                  </a:lnTo>
                  <a:lnTo>
                    <a:pt x="8" y="15"/>
                  </a:lnTo>
                  <a:lnTo>
                    <a:pt x="6" y="14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8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2" y="15"/>
                  </a:lnTo>
                  <a:lnTo>
                    <a:pt x="9" y="15"/>
                  </a:lnTo>
                  <a:lnTo>
                    <a:pt x="9" y="15"/>
                  </a:lnTo>
                  <a:close/>
                  <a:moveTo>
                    <a:pt x="0" y="1"/>
                  </a:moveTo>
                  <a:lnTo>
                    <a:pt x="0" y="30"/>
                  </a:lnTo>
                  <a:lnTo>
                    <a:pt x="4" y="30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8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5" y="20"/>
                  </a:lnTo>
                  <a:lnTo>
                    <a:pt x="18" y="18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6"/>
                  </a:lnTo>
                  <a:lnTo>
                    <a:pt x="18" y="3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5" name="Freeform 22"/>
            <p:cNvSpPr>
              <a:spLocks noEditPoints="1"/>
            </p:cNvSpPr>
            <p:nvPr userDrawn="1"/>
          </p:nvSpPr>
          <p:spPr bwMode="auto">
            <a:xfrm>
              <a:off x="8529492" y="6731000"/>
              <a:ext cx="11728" cy="11112"/>
            </a:xfrm>
            <a:custGeom>
              <a:avLst/>
              <a:gdLst/>
              <a:ahLst/>
              <a:cxnLst>
                <a:cxn ang="0">
                  <a:pos x="11" y="15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6" y="14"/>
                </a:cxn>
                <a:cxn ang="0">
                  <a:pos x="6" y="13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6" y="8"/>
                </a:cxn>
                <a:cxn ang="0">
                  <a:pos x="6" y="7"/>
                </a:cxn>
                <a:cxn ang="0">
                  <a:pos x="9" y="6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2" y="6"/>
                </a:cxn>
                <a:cxn ang="0">
                  <a:pos x="15" y="7"/>
                </a:cxn>
                <a:cxn ang="0">
                  <a:pos x="16" y="8"/>
                </a:cxn>
                <a:cxn ang="0">
                  <a:pos x="16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2" y="15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3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4"/>
                </a:cxn>
                <a:cxn ang="0">
                  <a:pos x="3" y="18"/>
                </a:cxn>
                <a:cxn ang="0">
                  <a:pos x="5" y="20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2" y="20"/>
                </a:cxn>
                <a:cxn ang="0">
                  <a:pos x="16" y="18"/>
                </a:cxn>
                <a:cxn ang="0">
                  <a:pos x="16" y="20"/>
                </a:cxn>
                <a:cxn ang="0">
                  <a:pos x="21" y="20"/>
                </a:cxn>
                <a:cxn ang="0">
                  <a:pos x="21" y="1"/>
                </a:cxn>
                <a:cxn ang="0">
                  <a:pos x="16" y="1"/>
                </a:cxn>
                <a:cxn ang="0">
                  <a:pos x="16" y="3"/>
                </a:cxn>
                <a:cxn ang="0">
                  <a:pos x="16" y="3"/>
                </a:cxn>
              </a:cxnLst>
              <a:rect l="0" t="0" r="r" b="b"/>
              <a:pathLst>
                <a:path w="21" h="20">
                  <a:moveTo>
                    <a:pt x="11" y="15"/>
                  </a:moveTo>
                  <a:lnTo>
                    <a:pt x="11" y="15"/>
                  </a:lnTo>
                  <a:lnTo>
                    <a:pt x="9" y="15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8"/>
                  </a:lnTo>
                  <a:lnTo>
                    <a:pt x="6" y="7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6"/>
                  </a:lnTo>
                  <a:lnTo>
                    <a:pt x="15" y="7"/>
                  </a:lnTo>
                  <a:lnTo>
                    <a:pt x="16" y="8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5"/>
                  </a:lnTo>
                  <a:close/>
                  <a:moveTo>
                    <a:pt x="16" y="3"/>
                  </a:moveTo>
                  <a:lnTo>
                    <a:pt x="16" y="3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3" y="18"/>
                  </a:lnTo>
                  <a:lnTo>
                    <a:pt x="5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6" y="18"/>
                  </a:lnTo>
                  <a:lnTo>
                    <a:pt x="16" y="20"/>
                  </a:lnTo>
                  <a:lnTo>
                    <a:pt x="21" y="20"/>
                  </a:lnTo>
                  <a:lnTo>
                    <a:pt x="21" y="1"/>
                  </a:lnTo>
                  <a:lnTo>
                    <a:pt x="16" y="1"/>
                  </a:lnTo>
                  <a:lnTo>
                    <a:pt x="16" y="3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auto">
            <a:xfrm>
              <a:off x="8554414" y="6732587"/>
              <a:ext cx="13195" cy="9525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1" y="0"/>
                </a:cxn>
                <a:cxn ang="0">
                  <a:pos x="8" y="0"/>
                </a:cxn>
                <a:cxn ang="0">
                  <a:pos x="12" y="5"/>
                </a:cxn>
                <a:cxn ang="0">
                  <a:pos x="15" y="0"/>
                </a:cxn>
                <a:cxn ang="0">
                  <a:pos x="23" y="0"/>
                </a:cxn>
                <a:cxn ang="0">
                  <a:pos x="15" y="8"/>
                </a:cxn>
                <a:cxn ang="0">
                  <a:pos x="24" y="19"/>
                </a:cxn>
                <a:cxn ang="0">
                  <a:pos x="18" y="19"/>
                </a:cxn>
                <a:cxn ang="0">
                  <a:pos x="12" y="12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24" h="19">
                  <a:moveTo>
                    <a:pt x="8" y="8"/>
                  </a:moveTo>
                  <a:lnTo>
                    <a:pt x="1" y="0"/>
                  </a:lnTo>
                  <a:lnTo>
                    <a:pt x="8" y="0"/>
                  </a:lnTo>
                  <a:lnTo>
                    <a:pt x="12" y="5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15" y="8"/>
                  </a:lnTo>
                  <a:lnTo>
                    <a:pt x="24" y="19"/>
                  </a:lnTo>
                  <a:lnTo>
                    <a:pt x="18" y="19"/>
                  </a:lnTo>
                  <a:lnTo>
                    <a:pt x="12" y="12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8580802" y="6731000"/>
              <a:ext cx="10263" cy="11112"/>
            </a:xfrm>
            <a:custGeom>
              <a:avLst/>
              <a:gdLst/>
              <a:ahLst/>
              <a:cxnLst>
                <a:cxn ang="0">
                  <a:pos x="11" y="15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7" y="14"/>
                </a:cxn>
                <a:cxn ang="0">
                  <a:pos x="6" y="13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6" y="8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3" y="6"/>
                </a:cxn>
                <a:cxn ang="0">
                  <a:pos x="15" y="7"/>
                </a:cxn>
                <a:cxn ang="0">
                  <a:pos x="17" y="8"/>
                </a:cxn>
                <a:cxn ang="0">
                  <a:pos x="17" y="11"/>
                </a:cxn>
                <a:cxn ang="0">
                  <a:pos x="17" y="11"/>
                </a:cxn>
                <a:cxn ang="0">
                  <a:pos x="17" y="13"/>
                </a:cxn>
                <a:cxn ang="0">
                  <a:pos x="15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7" y="1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1" y="14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7" y="20"/>
                </a:cxn>
                <a:cxn ang="0">
                  <a:pos x="11" y="20"/>
                </a:cxn>
                <a:cxn ang="0">
                  <a:pos x="11" y="20"/>
                </a:cxn>
                <a:cxn ang="0">
                  <a:pos x="15" y="20"/>
                </a:cxn>
                <a:cxn ang="0">
                  <a:pos x="19" y="18"/>
                </a:cxn>
                <a:cxn ang="0">
                  <a:pos x="19" y="18"/>
                </a:cxn>
                <a:cxn ang="0">
                  <a:pos x="21" y="14"/>
                </a:cxn>
                <a:cxn ang="0">
                  <a:pos x="23" y="11"/>
                </a:cxn>
                <a:cxn ang="0">
                  <a:pos x="23" y="11"/>
                </a:cxn>
                <a:cxn ang="0">
                  <a:pos x="21" y="6"/>
                </a:cxn>
                <a:cxn ang="0">
                  <a:pos x="19" y="3"/>
                </a:cxn>
                <a:cxn ang="0">
                  <a:pos x="19" y="3"/>
                </a:cxn>
                <a:cxn ang="0">
                  <a:pos x="15" y="1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23" h="20">
                  <a:moveTo>
                    <a:pt x="11" y="15"/>
                  </a:moveTo>
                  <a:lnTo>
                    <a:pt x="11" y="15"/>
                  </a:lnTo>
                  <a:lnTo>
                    <a:pt x="9" y="15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8"/>
                  </a:lnTo>
                  <a:lnTo>
                    <a:pt x="7" y="7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3" y="6"/>
                  </a:lnTo>
                  <a:lnTo>
                    <a:pt x="15" y="7"/>
                  </a:lnTo>
                  <a:lnTo>
                    <a:pt x="17" y="8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3" y="15"/>
                  </a:lnTo>
                  <a:lnTo>
                    <a:pt x="11" y="15"/>
                  </a:lnTo>
                  <a:lnTo>
                    <a:pt x="11" y="15"/>
                  </a:lnTo>
                  <a:close/>
                  <a:moveTo>
                    <a:pt x="11" y="0"/>
                  </a:moveTo>
                  <a:lnTo>
                    <a:pt x="11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5" y="20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21" y="14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1" y="6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8" name="Freeform 25"/>
            <p:cNvSpPr>
              <a:spLocks noEditPoints="1"/>
            </p:cNvSpPr>
            <p:nvPr userDrawn="1"/>
          </p:nvSpPr>
          <p:spPr bwMode="auto">
            <a:xfrm>
              <a:off x="8605725" y="6732587"/>
              <a:ext cx="7330" cy="95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2" y="1"/>
                </a:cxn>
                <a:cxn ang="0">
                  <a:pos x="12" y="1"/>
                </a:cxn>
                <a:cxn ang="0">
                  <a:pos x="13" y="2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3" y="7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6" y="13"/>
                </a:cxn>
                <a:cxn ang="0">
                  <a:pos x="14" y="15"/>
                </a:cxn>
                <a:cxn ang="0">
                  <a:pos x="13" y="18"/>
                </a:cxn>
                <a:cxn ang="0">
                  <a:pos x="13" y="18"/>
                </a:cxn>
                <a:cxn ang="0">
                  <a:pos x="11" y="19"/>
                </a:cxn>
                <a:cxn ang="0">
                  <a:pos x="10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5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10" y="14"/>
                </a:cxn>
                <a:cxn ang="0">
                  <a:pos x="10" y="14"/>
                </a:cxn>
                <a:cxn ang="0">
                  <a:pos x="10" y="13"/>
                </a:cxn>
                <a:cxn ang="0">
                  <a:pos x="10" y="13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5" y="11"/>
                </a:cxn>
                <a:cxn ang="0">
                  <a:pos x="5" y="14"/>
                </a:cxn>
                <a:cxn ang="0">
                  <a:pos x="7" y="14"/>
                </a:cxn>
                <a:cxn ang="0">
                  <a:pos x="7" y="14"/>
                </a:cxn>
              </a:cxnLst>
              <a:rect l="0" t="0" r="r" b="b"/>
              <a:pathLst>
                <a:path w="16" h="19">
                  <a:moveTo>
                    <a:pt x="8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3" y="7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4" y="15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close/>
                  <a:moveTo>
                    <a:pt x="7" y="7"/>
                  </a:moveTo>
                  <a:lnTo>
                    <a:pt x="7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5" y="4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7"/>
                  </a:lnTo>
                  <a:close/>
                  <a:moveTo>
                    <a:pt x="7" y="14"/>
                  </a:moveTo>
                  <a:lnTo>
                    <a:pt x="7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9" name="Freeform 26"/>
            <p:cNvSpPr>
              <a:spLocks noEditPoints="1"/>
            </p:cNvSpPr>
            <p:nvPr userDrawn="1"/>
          </p:nvSpPr>
          <p:spPr bwMode="auto">
            <a:xfrm>
              <a:off x="8627714" y="6731000"/>
              <a:ext cx="11728" cy="11112"/>
            </a:xfrm>
            <a:custGeom>
              <a:avLst/>
              <a:gdLst/>
              <a:ahLst/>
              <a:cxnLst>
                <a:cxn ang="0">
                  <a:pos x="11" y="15"/>
                </a:cxn>
                <a:cxn ang="0">
                  <a:pos x="11" y="15"/>
                </a:cxn>
                <a:cxn ang="0">
                  <a:pos x="8" y="15"/>
                </a:cxn>
                <a:cxn ang="0">
                  <a:pos x="7" y="14"/>
                </a:cxn>
                <a:cxn ang="0">
                  <a:pos x="6" y="13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6" y="8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3" y="6"/>
                </a:cxn>
                <a:cxn ang="0">
                  <a:pos x="14" y="7"/>
                </a:cxn>
                <a:cxn ang="0">
                  <a:pos x="15" y="8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5" y="13"/>
                </a:cxn>
                <a:cxn ang="0">
                  <a:pos x="14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5" y="3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1" y="14"/>
                </a:cxn>
                <a:cxn ang="0">
                  <a:pos x="2" y="18"/>
                </a:cxn>
                <a:cxn ang="0">
                  <a:pos x="6" y="20"/>
                </a:cxn>
                <a:cxn ang="0">
                  <a:pos x="9" y="20"/>
                </a:cxn>
                <a:cxn ang="0">
                  <a:pos x="9" y="20"/>
                </a:cxn>
                <a:cxn ang="0">
                  <a:pos x="12" y="20"/>
                </a:cxn>
                <a:cxn ang="0">
                  <a:pos x="15" y="18"/>
                </a:cxn>
                <a:cxn ang="0">
                  <a:pos x="15" y="20"/>
                </a:cxn>
                <a:cxn ang="0">
                  <a:pos x="21" y="20"/>
                </a:cxn>
                <a:cxn ang="0">
                  <a:pos x="21" y="1"/>
                </a:cxn>
                <a:cxn ang="0">
                  <a:pos x="15" y="1"/>
                </a:cxn>
                <a:cxn ang="0">
                  <a:pos x="15" y="3"/>
                </a:cxn>
                <a:cxn ang="0">
                  <a:pos x="15" y="3"/>
                </a:cxn>
              </a:cxnLst>
              <a:rect l="0" t="0" r="r" b="b"/>
              <a:pathLst>
                <a:path w="21" h="20">
                  <a:moveTo>
                    <a:pt x="11" y="15"/>
                  </a:moveTo>
                  <a:lnTo>
                    <a:pt x="11" y="15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3" y="6"/>
                  </a:lnTo>
                  <a:lnTo>
                    <a:pt x="14" y="7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3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1" y="15"/>
                  </a:lnTo>
                  <a:lnTo>
                    <a:pt x="11" y="15"/>
                  </a:lnTo>
                  <a:close/>
                  <a:moveTo>
                    <a:pt x="15" y="3"/>
                  </a:move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2" y="18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21" y="20"/>
                  </a:lnTo>
                  <a:lnTo>
                    <a:pt x="21" y="1"/>
                  </a:lnTo>
                  <a:lnTo>
                    <a:pt x="15" y="1"/>
                  </a:lnTo>
                  <a:lnTo>
                    <a:pt x="15" y="3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auto">
            <a:xfrm>
              <a:off x="8651170" y="6732587"/>
              <a:ext cx="10263" cy="9525"/>
            </a:xfrm>
            <a:custGeom>
              <a:avLst/>
              <a:gdLst/>
              <a:ahLst/>
              <a:cxnLst>
                <a:cxn ang="0">
                  <a:pos x="11" y="8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0" y="4"/>
                </a:cxn>
                <a:cxn ang="0">
                  <a:pos x="11" y="4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0" y="19"/>
                </a:cxn>
                <a:cxn ang="0">
                  <a:pos x="6" y="19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9"/>
                </a:cxn>
                <a:cxn ang="0">
                  <a:pos x="17" y="19"/>
                </a:cxn>
                <a:cxn ang="0">
                  <a:pos x="17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2" y="8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5" y="12"/>
                </a:cxn>
                <a:cxn ang="0">
                  <a:pos x="6" y="12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7" h="19">
                  <a:moveTo>
                    <a:pt x="11" y="8"/>
                  </a:moveTo>
                  <a:lnTo>
                    <a:pt x="10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11" y="8"/>
                  </a:lnTo>
                  <a:close/>
                  <a:moveTo>
                    <a:pt x="0" y="19"/>
                  </a:moveTo>
                  <a:lnTo>
                    <a:pt x="6" y="19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9"/>
                  </a:lnTo>
                  <a:lnTo>
                    <a:pt x="17" y="19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8693685" y="6732587"/>
              <a:ext cx="8796" cy="952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7"/>
                </a:cxn>
                <a:cxn ang="0">
                  <a:pos x="12" y="0"/>
                </a:cxn>
                <a:cxn ang="0">
                  <a:pos x="19" y="0"/>
                </a:cxn>
                <a:cxn ang="0">
                  <a:pos x="11" y="8"/>
                </a:cxn>
                <a:cxn ang="0">
                  <a:pos x="19" y="19"/>
                </a:cxn>
                <a:cxn ang="0">
                  <a:pos x="13" y="19"/>
                </a:cxn>
                <a:cxn ang="0">
                  <a:pos x="6" y="11"/>
                </a:cxn>
                <a:cxn ang="0">
                  <a:pos x="5" y="12"/>
                </a:cxn>
                <a:cxn ang="0">
                  <a:pos x="5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9" h="19">
                  <a:moveTo>
                    <a:pt x="5" y="0"/>
                  </a:moveTo>
                  <a:lnTo>
                    <a:pt x="5" y="7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11" y="8"/>
                  </a:lnTo>
                  <a:lnTo>
                    <a:pt x="19" y="19"/>
                  </a:lnTo>
                  <a:lnTo>
                    <a:pt x="13" y="19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" name="Freeform 29"/>
            <p:cNvSpPr>
              <a:spLocks noEditPoints="1"/>
            </p:cNvSpPr>
            <p:nvPr userDrawn="1"/>
          </p:nvSpPr>
          <p:spPr bwMode="auto">
            <a:xfrm>
              <a:off x="8715675" y="6731000"/>
              <a:ext cx="10263" cy="11112"/>
            </a:xfrm>
            <a:custGeom>
              <a:avLst/>
              <a:gdLst/>
              <a:ahLst/>
              <a:cxnLst>
                <a:cxn ang="0">
                  <a:pos x="11" y="15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8" y="14"/>
                </a:cxn>
                <a:cxn ang="0">
                  <a:pos x="6" y="13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6" y="8"/>
                </a:cxn>
                <a:cxn ang="0">
                  <a:pos x="8" y="7"/>
                </a:cxn>
                <a:cxn ang="0">
                  <a:pos x="9" y="6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4" y="6"/>
                </a:cxn>
                <a:cxn ang="0">
                  <a:pos x="15" y="7"/>
                </a:cxn>
                <a:cxn ang="0">
                  <a:pos x="16" y="8"/>
                </a:cxn>
                <a:cxn ang="0">
                  <a:pos x="17" y="11"/>
                </a:cxn>
                <a:cxn ang="0">
                  <a:pos x="17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5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6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2" y="14"/>
                </a:cxn>
                <a:cxn ang="0">
                  <a:pos x="4" y="18"/>
                </a:cxn>
                <a:cxn ang="0">
                  <a:pos x="4" y="18"/>
                </a:cxn>
                <a:cxn ang="0">
                  <a:pos x="6" y="20"/>
                </a:cxn>
                <a:cxn ang="0">
                  <a:pos x="11" y="20"/>
                </a:cxn>
                <a:cxn ang="0">
                  <a:pos x="11" y="20"/>
                </a:cxn>
                <a:cxn ang="0">
                  <a:pos x="16" y="20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1" y="14"/>
                </a:cxn>
                <a:cxn ang="0">
                  <a:pos x="22" y="11"/>
                </a:cxn>
                <a:cxn ang="0">
                  <a:pos x="22" y="11"/>
                </a:cxn>
                <a:cxn ang="0">
                  <a:pos x="21" y="6"/>
                </a:cxn>
                <a:cxn ang="0">
                  <a:pos x="20" y="3"/>
                </a:cxn>
                <a:cxn ang="0">
                  <a:pos x="20" y="3"/>
                </a:cxn>
                <a:cxn ang="0">
                  <a:pos x="16" y="1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22" h="20">
                  <a:moveTo>
                    <a:pt x="11" y="15"/>
                  </a:moveTo>
                  <a:lnTo>
                    <a:pt x="11" y="15"/>
                  </a:lnTo>
                  <a:lnTo>
                    <a:pt x="9" y="15"/>
                  </a:lnTo>
                  <a:lnTo>
                    <a:pt x="8" y="14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8"/>
                  </a:lnTo>
                  <a:lnTo>
                    <a:pt x="8" y="7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4" y="6"/>
                  </a:lnTo>
                  <a:lnTo>
                    <a:pt x="15" y="7"/>
                  </a:lnTo>
                  <a:lnTo>
                    <a:pt x="16" y="8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5"/>
                  </a:lnTo>
                  <a:lnTo>
                    <a:pt x="11" y="15"/>
                  </a:lnTo>
                  <a:lnTo>
                    <a:pt x="11" y="15"/>
                  </a:lnTo>
                  <a:close/>
                  <a:moveTo>
                    <a:pt x="11" y="0"/>
                  </a:moveTo>
                  <a:lnTo>
                    <a:pt x="11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6" y="2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1" y="14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1" y="6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16" y="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Freeform 30"/>
            <p:cNvSpPr>
              <a:spLocks/>
            </p:cNvSpPr>
            <p:nvPr userDrawn="1"/>
          </p:nvSpPr>
          <p:spPr bwMode="auto">
            <a:xfrm>
              <a:off x="8740597" y="6731000"/>
              <a:ext cx="13194" cy="1111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0"/>
                </a:cxn>
                <a:cxn ang="0">
                  <a:pos x="12" y="12"/>
                </a:cxn>
                <a:cxn ang="0">
                  <a:pos x="17" y="0"/>
                </a:cxn>
                <a:cxn ang="0">
                  <a:pos x="22" y="0"/>
                </a:cxn>
                <a:cxn ang="0">
                  <a:pos x="25" y="20"/>
                </a:cxn>
                <a:cxn ang="0">
                  <a:pos x="19" y="20"/>
                </a:cxn>
                <a:cxn ang="0">
                  <a:pos x="18" y="9"/>
                </a:cxn>
                <a:cxn ang="0">
                  <a:pos x="13" y="20"/>
                </a:cxn>
                <a:cxn ang="0">
                  <a:pos x="11" y="20"/>
                </a:cxn>
                <a:cxn ang="0">
                  <a:pos x="6" y="9"/>
                </a:cxn>
                <a:cxn ang="0">
                  <a:pos x="5" y="20"/>
                </a:cxn>
                <a:cxn ang="0">
                  <a:pos x="0" y="2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5" h="20">
                  <a:moveTo>
                    <a:pt x="2" y="0"/>
                  </a:moveTo>
                  <a:lnTo>
                    <a:pt x="7" y="0"/>
                  </a:lnTo>
                  <a:lnTo>
                    <a:pt x="12" y="12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20"/>
                  </a:lnTo>
                  <a:lnTo>
                    <a:pt x="19" y="20"/>
                  </a:lnTo>
                  <a:lnTo>
                    <a:pt x="18" y="9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6" y="9"/>
                  </a:lnTo>
                  <a:lnTo>
                    <a:pt x="5" y="20"/>
                  </a:lnTo>
                  <a:lnTo>
                    <a:pt x="0" y="2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4" name="Freeform 31"/>
            <p:cNvSpPr>
              <a:spLocks/>
            </p:cNvSpPr>
            <p:nvPr userDrawn="1"/>
          </p:nvSpPr>
          <p:spPr bwMode="auto">
            <a:xfrm>
              <a:off x="8765519" y="6732587"/>
              <a:ext cx="10263" cy="952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19"/>
                </a:cxn>
                <a:cxn ang="0">
                  <a:pos x="12" y="19"/>
                </a:cxn>
                <a:cxn ang="0">
                  <a:pos x="12" y="5"/>
                </a:cxn>
                <a:cxn ang="0">
                  <a:pos x="5" y="5"/>
                </a:cxn>
                <a:cxn ang="0">
                  <a:pos x="5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18" h="19">
                  <a:moveTo>
                    <a:pt x="18" y="0"/>
                  </a:moveTo>
                  <a:lnTo>
                    <a:pt x="18" y="19"/>
                  </a:lnTo>
                  <a:lnTo>
                    <a:pt x="12" y="19"/>
                  </a:lnTo>
                  <a:lnTo>
                    <a:pt x="12" y="5"/>
                  </a:lnTo>
                  <a:lnTo>
                    <a:pt x="5" y="5"/>
                  </a:lnTo>
                  <a:lnTo>
                    <a:pt x="5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5" name="Freeform 32"/>
            <p:cNvSpPr>
              <a:spLocks noEditPoints="1"/>
            </p:cNvSpPr>
            <p:nvPr userDrawn="1"/>
          </p:nvSpPr>
          <p:spPr bwMode="auto">
            <a:xfrm>
              <a:off x="8790442" y="6731000"/>
              <a:ext cx="10262" cy="11112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20" y="1"/>
                </a:cxn>
                <a:cxn ang="0">
                  <a:pos x="20" y="20"/>
                </a:cxn>
                <a:cxn ang="0">
                  <a:pos x="15" y="20"/>
                </a:cxn>
                <a:cxn ang="0">
                  <a:pos x="15" y="18"/>
                </a:cxn>
                <a:cxn ang="0">
                  <a:pos x="15" y="18"/>
                </a:cxn>
                <a:cxn ang="0">
                  <a:pos x="12" y="20"/>
                </a:cxn>
                <a:cxn ang="0">
                  <a:pos x="9" y="20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2" y="18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1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2" y="1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5" y="1"/>
                </a:cxn>
                <a:cxn ang="0">
                  <a:pos x="15" y="1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5" y="8"/>
                </a:cxn>
                <a:cxn ang="0">
                  <a:pos x="14" y="7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8" y="6"/>
                </a:cxn>
                <a:cxn ang="0">
                  <a:pos x="7" y="7"/>
                </a:cxn>
                <a:cxn ang="0">
                  <a:pos x="6" y="8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6" y="13"/>
                </a:cxn>
                <a:cxn ang="0">
                  <a:pos x="7" y="14"/>
                </a:cxn>
                <a:cxn ang="0">
                  <a:pos x="8" y="15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3" y="15"/>
                </a:cxn>
                <a:cxn ang="0">
                  <a:pos x="14" y="14"/>
                </a:cxn>
                <a:cxn ang="0">
                  <a:pos x="15" y="13"/>
                </a:cxn>
                <a:cxn ang="0">
                  <a:pos x="15" y="11"/>
                </a:cxn>
                <a:cxn ang="0">
                  <a:pos x="15" y="11"/>
                </a:cxn>
              </a:cxnLst>
              <a:rect l="0" t="0" r="r" b="b"/>
              <a:pathLst>
                <a:path w="20" h="20">
                  <a:moveTo>
                    <a:pt x="15" y="1"/>
                  </a:moveTo>
                  <a:lnTo>
                    <a:pt x="20" y="1"/>
                  </a:lnTo>
                  <a:lnTo>
                    <a:pt x="20" y="20"/>
                  </a:lnTo>
                  <a:lnTo>
                    <a:pt x="15" y="20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2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2" y="3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5" y="1"/>
                  </a:lnTo>
                  <a:close/>
                  <a:moveTo>
                    <a:pt x="15" y="11"/>
                  </a:moveTo>
                  <a:lnTo>
                    <a:pt x="15" y="11"/>
                  </a:lnTo>
                  <a:lnTo>
                    <a:pt x="15" y="8"/>
                  </a:lnTo>
                  <a:lnTo>
                    <a:pt x="14" y="7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8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5" y="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" name="Freeform 33"/>
            <p:cNvSpPr>
              <a:spLocks/>
            </p:cNvSpPr>
            <p:nvPr userDrawn="1"/>
          </p:nvSpPr>
          <p:spPr bwMode="auto">
            <a:xfrm>
              <a:off x="8815363" y="6732587"/>
              <a:ext cx="10263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13" y="6"/>
                </a:cxn>
                <a:cxn ang="0">
                  <a:pos x="13" y="0"/>
                </a:cxn>
                <a:cxn ang="0">
                  <a:pos x="18" y="0"/>
                </a:cxn>
                <a:cxn ang="0">
                  <a:pos x="18" y="19"/>
                </a:cxn>
                <a:cxn ang="0">
                  <a:pos x="13" y="19"/>
                </a:cxn>
                <a:cxn ang="0">
                  <a:pos x="13" y="11"/>
                </a:cxn>
                <a:cxn ang="0">
                  <a:pos x="6" y="11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19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13" y="6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8" y="19"/>
                  </a:lnTo>
                  <a:lnTo>
                    <a:pt x="13" y="19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" name="Freeform 34"/>
            <p:cNvSpPr>
              <a:spLocks/>
            </p:cNvSpPr>
            <p:nvPr userDrawn="1"/>
          </p:nvSpPr>
          <p:spPr bwMode="auto">
            <a:xfrm>
              <a:off x="8838819" y="6732587"/>
              <a:ext cx="11728" cy="95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12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19" y="19"/>
                </a:cxn>
                <a:cxn ang="0">
                  <a:pos x="15" y="19"/>
                </a:cxn>
                <a:cxn ang="0">
                  <a:pos x="15" y="7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9" h="19">
                  <a:moveTo>
                    <a:pt x="6" y="0"/>
                  </a:moveTo>
                  <a:lnTo>
                    <a:pt x="6" y="12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5" y="7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8" name="Freeform 35"/>
            <p:cNvSpPr>
              <a:spLocks noEditPoints="1"/>
            </p:cNvSpPr>
            <p:nvPr userDrawn="1"/>
          </p:nvSpPr>
          <p:spPr bwMode="auto">
            <a:xfrm>
              <a:off x="8865208" y="6732587"/>
              <a:ext cx="7331" cy="9525"/>
            </a:xfrm>
            <a:custGeom>
              <a:avLst/>
              <a:gdLst/>
              <a:ahLst/>
              <a:cxnLst>
                <a:cxn ang="0">
                  <a:pos x="11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8" y="4"/>
                </a:cxn>
                <a:cxn ang="0">
                  <a:pos x="11" y="4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0" y="19"/>
                </a:cxn>
                <a:cxn ang="0">
                  <a:pos x="6" y="19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9"/>
                </a:cxn>
                <a:cxn ang="0">
                  <a:pos x="17" y="19"/>
                </a:cxn>
                <a:cxn ang="0">
                  <a:pos x="17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8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3" y="12"/>
                </a:cxn>
                <a:cxn ang="0">
                  <a:pos x="5" y="12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7" h="19">
                  <a:moveTo>
                    <a:pt x="11" y="8"/>
                  </a:moveTo>
                  <a:lnTo>
                    <a:pt x="8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11" y="8"/>
                  </a:lnTo>
                  <a:close/>
                  <a:moveTo>
                    <a:pt x="0" y="19"/>
                  </a:moveTo>
                  <a:lnTo>
                    <a:pt x="6" y="19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9"/>
                  </a:lnTo>
                  <a:lnTo>
                    <a:pt x="17" y="19"/>
                  </a:lnTo>
                  <a:lnTo>
                    <a:pt x="1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4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8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9" name="Freeform 36"/>
            <p:cNvSpPr>
              <a:spLocks/>
            </p:cNvSpPr>
            <p:nvPr userDrawn="1"/>
          </p:nvSpPr>
          <p:spPr bwMode="auto">
            <a:xfrm>
              <a:off x="8535356" y="6692900"/>
              <a:ext cx="19058" cy="26987"/>
            </a:xfrm>
            <a:custGeom>
              <a:avLst/>
              <a:gdLst/>
              <a:ahLst/>
              <a:cxnLst>
                <a:cxn ang="0">
                  <a:pos x="37" y="46"/>
                </a:cxn>
                <a:cxn ang="0">
                  <a:pos x="37" y="46"/>
                </a:cxn>
                <a:cxn ang="0">
                  <a:pos x="32" y="48"/>
                </a:cxn>
                <a:cxn ang="0">
                  <a:pos x="25" y="49"/>
                </a:cxn>
                <a:cxn ang="0">
                  <a:pos x="25" y="49"/>
                </a:cxn>
                <a:cxn ang="0">
                  <a:pos x="20" y="48"/>
                </a:cxn>
                <a:cxn ang="0">
                  <a:pos x="15" y="47"/>
                </a:cxn>
                <a:cxn ang="0">
                  <a:pos x="11" y="44"/>
                </a:cxn>
                <a:cxn ang="0">
                  <a:pos x="8" y="42"/>
                </a:cxn>
                <a:cxn ang="0">
                  <a:pos x="8" y="42"/>
                </a:cxn>
                <a:cxn ang="0">
                  <a:pos x="5" y="38"/>
                </a:cxn>
                <a:cxn ang="0">
                  <a:pos x="2" y="34"/>
                </a:cxn>
                <a:cxn ang="0">
                  <a:pos x="1" y="29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" y="18"/>
                </a:cxn>
                <a:cxn ang="0">
                  <a:pos x="2" y="13"/>
                </a:cxn>
                <a:cxn ang="0">
                  <a:pos x="5" y="1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2" y="4"/>
                </a:cxn>
                <a:cxn ang="0">
                  <a:pos x="15" y="1"/>
                </a:cxn>
                <a:cxn ang="0">
                  <a:pos x="20" y="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31" y="0"/>
                </a:cxn>
                <a:cxn ang="0">
                  <a:pos x="37" y="3"/>
                </a:cxn>
                <a:cxn ang="0">
                  <a:pos x="37" y="13"/>
                </a:cxn>
                <a:cxn ang="0">
                  <a:pos x="37" y="13"/>
                </a:cxn>
                <a:cxn ang="0">
                  <a:pos x="33" y="11"/>
                </a:cxn>
                <a:cxn ang="0">
                  <a:pos x="31" y="9"/>
                </a:cxn>
                <a:cxn ang="0">
                  <a:pos x="26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19" y="10"/>
                </a:cxn>
                <a:cxn ang="0">
                  <a:pos x="14" y="13"/>
                </a:cxn>
                <a:cxn ang="0">
                  <a:pos x="11" y="18"/>
                </a:cxn>
                <a:cxn ang="0">
                  <a:pos x="9" y="24"/>
                </a:cxn>
                <a:cxn ang="0">
                  <a:pos x="9" y="24"/>
                </a:cxn>
                <a:cxn ang="0">
                  <a:pos x="11" y="28"/>
                </a:cxn>
                <a:cxn ang="0">
                  <a:pos x="11" y="31"/>
                </a:cxn>
                <a:cxn ang="0">
                  <a:pos x="15" y="36"/>
                </a:cxn>
                <a:cxn ang="0">
                  <a:pos x="20" y="40"/>
                </a:cxn>
                <a:cxn ang="0">
                  <a:pos x="26" y="41"/>
                </a:cxn>
                <a:cxn ang="0">
                  <a:pos x="26" y="41"/>
                </a:cxn>
                <a:cxn ang="0">
                  <a:pos x="32" y="40"/>
                </a:cxn>
                <a:cxn ang="0">
                  <a:pos x="37" y="35"/>
                </a:cxn>
                <a:cxn ang="0">
                  <a:pos x="37" y="46"/>
                </a:cxn>
                <a:cxn ang="0">
                  <a:pos x="37" y="46"/>
                </a:cxn>
              </a:cxnLst>
              <a:rect l="0" t="0" r="r" b="b"/>
              <a:pathLst>
                <a:path w="37" h="49">
                  <a:moveTo>
                    <a:pt x="37" y="46"/>
                  </a:moveTo>
                  <a:lnTo>
                    <a:pt x="37" y="46"/>
                  </a:lnTo>
                  <a:lnTo>
                    <a:pt x="32" y="48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20" y="48"/>
                  </a:lnTo>
                  <a:lnTo>
                    <a:pt x="15" y="47"/>
                  </a:lnTo>
                  <a:lnTo>
                    <a:pt x="11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5" y="38"/>
                  </a:lnTo>
                  <a:lnTo>
                    <a:pt x="2" y="34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2" y="13"/>
                  </a:lnTo>
                  <a:lnTo>
                    <a:pt x="5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7" y="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3" y="11"/>
                  </a:lnTo>
                  <a:lnTo>
                    <a:pt x="31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19" y="10"/>
                  </a:lnTo>
                  <a:lnTo>
                    <a:pt x="14" y="13"/>
                  </a:lnTo>
                  <a:lnTo>
                    <a:pt x="11" y="18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11" y="28"/>
                  </a:lnTo>
                  <a:lnTo>
                    <a:pt x="11" y="31"/>
                  </a:lnTo>
                  <a:lnTo>
                    <a:pt x="15" y="36"/>
                  </a:lnTo>
                  <a:lnTo>
                    <a:pt x="20" y="40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32" y="40"/>
                  </a:lnTo>
                  <a:lnTo>
                    <a:pt x="37" y="35"/>
                  </a:lnTo>
                  <a:lnTo>
                    <a:pt x="37" y="46"/>
                  </a:lnTo>
                  <a:lnTo>
                    <a:pt x="37" y="4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0" name="Freeform 37"/>
            <p:cNvSpPr>
              <a:spLocks/>
            </p:cNvSpPr>
            <p:nvPr userDrawn="1"/>
          </p:nvSpPr>
          <p:spPr bwMode="auto">
            <a:xfrm>
              <a:off x="8558812" y="6694487"/>
              <a:ext cx="17592" cy="23813"/>
            </a:xfrm>
            <a:custGeom>
              <a:avLst/>
              <a:gdLst/>
              <a:ahLst/>
              <a:cxnLst>
                <a:cxn ang="0">
                  <a:pos x="21" y="47"/>
                </a:cxn>
                <a:cxn ang="0">
                  <a:pos x="11" y="47"/>
                </a:cxn>
                <a:cxn ang="0">
                  <a:pos x="11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1" y="0"/>
                </a:cxn>
                <a:cxn ang="0">
                  <a:pos x="31" y="8"/>
                </a:cxn>
                <a:cxn ang="0">
                  <a:pos x="21" y="8"/>
                </a:cxn>
                <a:cxn ang="0">
                  <a:pos x="21" y="47"/>
                </a:cxn>
                <a:cxn ang="0">
                  <a:pos x="21" y="47"/>
                </a:cxn>
              </a:cxnLst>
              <a:rect l="0" t="0" r="r" b="b"/>
              <a:pathLst>
                <a:path w="31" h="47">
                  <a:moveTo>
                    <a:pt x="21" y="47"/>
                  </a:moveTo>
                  <a:lnTo>
                    <a:pt x="11" y="47"/>
                  </a:lnTo>
                  <a:lnTo>
                    <a:pt x="11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8"/>
                  </a:lnTo>
                  <a:lnTo>
                    <a:pt x="21" y="8"/>
                  </a:lnTo>
                  <a:lnTo>
                    <a:pt x="21" y="47"/>
                  </a:lnTo>
                  <a:lnTo>
                    <a:pt x="21" y="4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" name="Freeform 38"/>
            <p:cNvSpPr>
              <a:spLocks noEditPoints="1"/>
            </p:cNvSpPr>
            <p:nvPr userDrawn="1"/>
          </p:nvSpPr>
          <p:spPr bwMode="auto">
            <a:xfrm>
              <a:off x="8580802" y="6694487"/>
              <a:ext cx="16127" cy="23813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6" y="9"/>
                </a:cxn>
                <a:cxn ang="0">
                  <a:pos x="19" y="10"/>
                </a:cxn>
                <a:cxn ang="0">
                  <a:pos x="19" y="10"/>
                </a:cxn>
                <a:cxn ang="0">
                  <a:pos x="20" y="11"/>
                </a:cxn>
                <a:cxn ang="0">
                  <a:pos x="22" y="15"/>
                </a:cxn>
                <a:cxn ang="0">
                  <a:pos x="22" y="15"/>
                </a:cxn>
                <a:cxn ang="0">
                  <a:pos x="20" y="17"/>
                </a:cxn>
                <a:cxn ang="0">
                  <a:pos x="19" y="21"/>
                </a:cxn>
                <a:cxn ang="0">
                  <a:pos x="19" y="21"/>
                </a:cxn>
                <a:cxn ang="0">
                  <a:pos x="16" y="22"/>
                </a:cxn>
                <a:cxn ang="0">
                  <a:pos x="13" y="22"/>
                </a:cxn>
                <a:cxn ang="0">
                  <a:pos x="8" y="22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0" y="0"/>
                </a:cxn>
                <a:cxn ang="0">
                  <a:pos x="0" y="47"/>
                </a:cxn>
                <a:cxn ang="0">
                  <a:pos x="8" y="47"/>
                </a:cxn>
                <a:cxn ang="0">
                  <a:pos x="8" y="29"/>
                </a:cxn>
                <a:cxn ang="0">
                  <a:pos x="16" y="29"/>
                </a:cxn>
                <a:cxn ang="0">
                  <a:pos x="16" y="29"/>
                </a:cxn>
                <a:cxn ang="0">
                  <a:pos x="22" y="28"/>
                </a:cxn>
                <a:cxn ang="0">
                  <a:pos x="28" y="25"/>
                </a:cxn>
                <a:cxn ang="0">
                  <a:pos x="28" y="25"/>
                </a:cxn>
                <a:cxn ang="0">
                  <a:pos x="29" y="22"/>
                </a:cxn>
                <a:cxn ang="0">
                  <a:pos x="30" y="19"/>
                </a:cxn>
                <a:cxn ang="0">
                  <a:pos x="31" y="15"/>
                </a:cxn>
                <a:cxn ang="0">
                  <a:pos x="31" y="15"/>
                </a:cxn>
                <a:cxn ang="0">
                  <a:pos x="30" y="9"/>
                </a:cxn>
                <a:cxn ang="0">
                  <a:pos x="29" y="6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4" y="2"/>
                </a:cxn>
                <a:cxn ang="0">
                  <a:pos x="20" y="0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" h="47">
                  <a:moveTo>
                    <a:pt x="8" y="8"/>
                  </a:moveTo>
                  <a:lnTo>
                    <a:pt x="12" y="8"/>
                  </a:lnTo>
                  <a:lnTo>
                    <a:pt x="12" y="8"/>
                  </a:lnTo>
                  <a:lnTo>
                    <a:pt x="16" y="9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20" y="11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0" y="17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6" y="22"/>
                  </a:lnTo>
                  <a:lnTo>
                    <a:pt x="13" y="22"/>
                  </a:lnTo>
                  <a:lnTo>
                    <a:pt x="8" y="22"/>
                  </a:lnTo>
                  <a:lnTo>
                    <a:pt x="8" y="8"/>
                  </a:lnTo>
                  <a:lnTo>
                    <a:pt x="8" y="8"/>
                  </a:lnTo>
                  <a:close/>
                  <a:moveTo>
                    <a:pt x="0" y="0"/>
                  </a:moveTo>
                  <a:lnTo>
                    <a:pt x="0" y="47"/>
                  </a:lnTo>
                  <a:lnTo>
                    <a:pt x="8" y="47"/>
                  </a:lnTo>
                  <a:lnTo>
                    <a:pt x="8" y="29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22" y="28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9" y="22"/>
                  </a:lnTo>
                  <a:lnTo>
                    <a:pt x="30" y="19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2" name="Freeform 39"/>
            <p:cNvSpPr>
              <a:spLocks noEditPoints="1"/>
            </p:cNvSpPr>
            <p:nvPr userDrawn="1"/>
          </p:nvSpPr>
          <p:spPr bwMode="auto">
            <a:xfrm>
              <a:off x="8598394" y="6692900"/>
              <a:ext cx="24923" cy="25400"/>
            </a:xfrm>
            <a:custGeom>
              <a:avLst/>
              <a:gdLst/>
              <a:ahLst/>
              <a:cxnLst>
                <a:cxn ang="0">
                  <a:pos x="16" y="30"/>
                </a:cxn>
                <a:cxn ang="0">
                  <a:pos x="24" y="13"/>
                </a:cxn>
                <a:cxn ang="0">
                  <a:pos x="30" y="30"/>
                </a:cxn>
                <a:cxn ang="0">
                  <a:pos x="16" y="30"/>
                </a:cxn>
                <a:cxn ang="0">
                  <a:pos x="16" y="30"/>
                </a:cxn>
                <a:cxn ang="0">
                  <a:pos x="37" y="48"/>
                </a:cxn>
                <a:cxn ang="0">
                  <a:pos x="48" y="48"/>
                </a:cxn>
                <a:cxn ang="0">
                  <a:pos x="27" y="0"/>
                </a:cxn>
                <a:cxn ang="0">
                  <a:pos x="20" y="0"/>
                </a:cxn>
                <a:cxn ang="0">
                  <a:pos x="0" y="48"/>
                </a:cxn>
                <a:cxn ang="0">
                  <a:pos x="9" y="48"/>
                </a:cxn>
                <a:cxn ang="0">
                  <a:pos x="14" y="38"/>
                </a:cxn>
                <a:cxn ang="0">
                  <a:pos x="33" y="38"/>
                </a:cxn>
                <a:cxn ang="0">
                  <a:pos x="37" y="48"/>
                </a:cxn>
                <a:cxn ang="0">
                  <a:pos x="37" y="48"/>
                </a:cxn>
              </a:cxnLst>
              <a:rect l="0" t="0" r="r" b="b"/>
              <a:pathLst>
                <a:path w="48" h="48">
                  <a:moveTo>
                    <a:pt x="16" y="30"/>
                  </a:moveTo>
                  <a:lnTo>
                    <a:pt x="24" y="13"/>
                  </a:lnTo>
                  <a:lnTo>
                    <a:pt x="30" y="30"/>
                  </a:lnTo>
                  <a:lnTo>
                    <a:pt x="16" y="30"/>
                  </a:lnTo>
                  <a:lnTo>
                    <a:pt x="16" y="30"/>
                  </a:lnTo>
                  <a:close/>
                  <a:moveTo>
                    <a:pt x="37" y="48"/>
                  </a:moveTo>
                  <a:lnTo>
                    <a:pt x="48" y="48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0" y="48"/>
                  </a:lnTo>
                  <a:lnTo>
                    <a:pt x="9" y="48"/>
                  </a:lnTo>
                  <a:lnTo>
                    <a:pt x="14" y="38"/>
                  </a:lnTo>
                  <a:lnTo>
                    <a:pt x="33" y="38"/>
                  </a:lnTo>
                  <a:lnTo>
                    <a:pt x="37" y="48"/>
                  </a:lnTo>
                  <a:lnTo>
                    <a:pt x="37" y="4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3" name="Freeform 40"/>
            <p:cNvSpPr>
              <a:spLocks/>
            </p:cNvSpPr>
            <p:nvPr userDrawn="1"/>
          </p:nvSpPr>
          <p:spPr bwMode="auto">
            <a:xfrm>
              <a:off x="8624782" y="6694487"/>
              <a:ext cx="23456" cy="23813"/>
            </a:xfrm>
            <a:custGeom>
              <a:avLst/>
              <a:gdLst/>
              <a:ahLst/>
              <a:cxnLst>
                <a:cxn ang="0">
                  <a:pos x="17" y="22"/>
                </a:cxn>
                <a:cxn ang="0">
                  <a:pos x="3" y="0"/>
                </a:cxn>
                <a:cxn ang="0">
                  <a:pos x="15" y="0"/>
                </a:cxn>
                <a:cxn ang="0">
                  <a:pos x="23" y="15"/>
                </a:cxn>
                <a:cxn ang="0">
                  <a:pos x="31" y="0"/>
                </a:cxn>
                <a:cxn ang="0">
                  <a:pos x="42" y="0"/>
                </a:cxn>
                <a:cxn ang="0">
                  <a:pos x="28" y="22"/>
                </a:cxn>
                <a:cxn ang="0">
                  <a:pos x="44" y="47"/>
                </a:cxn>
                <a:cxn ang="0">
                  <a:pos x="32" y="47"/>
                </a:cxn>
                <a:cxn ang="0">
                  <a:pos x="23" y="29"/>
                </a:cxn>
                <a:cxn ang="0">
                  <a:pos x="11" y="47"/>
                </a:cxn>
                <a:cxn ang="0">
                  <a:pos x="0" y="47"/>
                </a:cxn>
                <a:cxn ang="0">
                  <a:pos x="17" y="22"/>
                </a:cxn>
                <a:cxn ang="0">
                  <a:pos x="17" y="22"/>
                </a:cxn>
              </a:cxnLst>
              <a:rect l="0" t="0" r="r" b="b"/>
              <a:pathLst>
                <a:path w="44" h="47">
                  <a:moveTo>
                    <a:pt x="17" y="22"/>
                  </a:moveTo>
                  <a:lnTo>
                    <a:pt x="3" y="0"/>
                  </a:lnTo>
                  <a:lnTo>
                    <a:pt x="15" y="0"/>
                  </a:lnTo>
                  <a:lnTo>
                    <a:pt x="23" y="15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28" y="22"/>
                  </a:lnTo>
                  <a:lnTo>
                    <a:pt x="44" y="47"/>
                  </a:lnTo>
                  <a:lnTo>
                    <a:pt x="32" y="47"/>
                  </a:lnTo>
                  <a:lnTo>
                    <a:pt x="23" y="29"/>
                  </a:lnTo>
                  <a:lnTo>
                    <a:pt x="11" y="47"/>
                  </a:lnTo>
                  <a:lnTo>
                    <a:pt x="0" y="47"/>
                  </a:lnTo>
                  <a:lnTo>
                    <a:pt x="17" y="22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4" name="Freeform 41"/>
            <p:cNvSpPr>
              <a:spLocks noEditPoints="1"/>
            </p:cNvSpPr>
            <p:nvPr userDrawn="1"/>
          </p:nvSpPr>
          <p:spPr bwMode="auto">
            <a:xfrm>
              <a:off x="8654102" y="6692900"/>
              <a:ext cx="26388" cy="26987"/>
            </a:xfrm>
            <a:custGeom>
              <a:avLst/>
              <a:gdLst/>
              <a:ahLst/>
              <a:cxnLst>
                <a:cxn ang="0">
                  <a:pos x="25" y="41"/>
                </a:cxn>
                <a:cxn ang="0">
                  <a:pos x="25" y="41"/>
                </a:cxn>
                <a:cxn ang="0">
                  <a:pos x="18" y="40"/>
                </a:cxn>
                <a:cxn ang="0">
                  <a:pos x="13" y="36"/>
                </a:cxn>
                <a:cxn ang="0">
                  <a:pos x="11" y="31"/>
                </a:cxn>
                <a:cxn ang="0">
                  <a:pos x="9" y="24"/>
                </a:cxn>
                <a:cxn ang="0">
                  <a:pos x="9" y="24"/>
                </a:cxn>
                <a:cxn ang="0">
                  <a:pos x="11" y="18"/>
                </a:cxn>
                <a:cxn ang="0">
                  <a:pos x="13" y="13"/>
                </a:cxn>
                <a:cxn ang="0">
                  <a:pos x="18" y="10"/>
                </a:cxn>
                <a:cxn ang="0">
                  <a:pos x="25" y="9"/>
                </a:cxn>
                <a:cxn ang="0">
                  <a:pos x="25" y="9"/>
                </a:cxn>
                <a:cxn ang="0">
                  <a:pos x="31" y="10"/>
                </a:cxn>
                <a:cxn ang="0">
                  <a:pos x="36" y="13"/>
                </a:cxn>
                <a:cxn ang="0">
                  <a:pos x="39" y="18"/>
                </a:cxn>
                <a:cxn ang="0">
                  <a:pos x="41" y="24"/>
                </a:cxn>
                <a:cxn ang="0">
                  <a:pos x="41" y="24"/>
                </a:cxn>
                <a:cxn ang="0">
                  <a:pos x="39" y="31"/>
                </a:cxn>
                <a:cxn ang="0">
                  <a:pos x="36" y="36"/>
                </a:cxn>
                <a:cxn ang="0">
                  <a:pos x="31" y="40"/>
                </a:cxn>
                <a:cxn ang="0">
                  <a:pos x="25" y="41"/>
                </a:cxn>
                <a:cxn ang="0">
                  <a:pos x="25" y="41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19" y="0"/>
                </a:cxn>
                <a:cxn ang="0">
                  <a:pos x="14" y="1"/>
                </a:cxn>
                <a:cxn ang="0">
                  <a:pos x="11" y="4"/>
                </a:cxn>
                <a:cxn ang="0">
                  <a:pos x="6" y="7"/>
                </a:cxn>
                <a:cxn ang="0">
                  <a:pos x="3" y="11"/>
                </a:cxn>
                <a:cxn ang="0">
                  <a:pos x="1" y="14"/>
                </a:cxn>
                <a:cxn ang="0">
                  <a:pos x="0" y="19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1" y="34"/>
                </a:cxn>
                <a:cxn ang="0">
                  <a:pos x="3" y="38"/>
                </a:cxn>
                <a:cxn ang="0">
                  <a:pos x="6" y="42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9" y="48"/>
                </a:cxn>
                <a:cxn ang="0">
                  <a:pos x="25" y="49"/>
                </a:cxn>
                <a:cxn ang="0">
                  <a:pos x="25" y="49"/>
                </a:cxn>
                <a:cxn ang="0">
                  <a:pos x="30" y="48"/>
                </a:cxn>
                <a:cxn ang="0">
                  <a:pos x="35" y="47"/>
                </a:cxn>
                <a:cxn ang="0">
                  <a:pos x="39" y="44"/>
                </a:cxn>
                <a:cxn ang="0">
                  <a:pos x="43" y="42"/>
                </a:cxn>
                <a:cxn ang="0">
                  <a:pos x="47" y="38"/>
                </a:cxn>
                <a:cxn ang="0">
                  <a:pos x="49" y="34"/>
                </a:cxn>
                <a:cxn ang="0">
                  <a:pos x="50" y="30"/>
                </a:cxn>
                <a:cxn ang="0">
                  <a:pos x="50" y="24"/>
                </a:cxn>
                <a:cxn ang="0">
                  <a:pos x="50" y="24"/>
                </a:cxn>
                <a:cxn ang="0">
                  <a:pos x="50" y="19"/>
                </a:cxn>
                <a:cxn ang="0">
                  <a:pos x="49" y="14"/>
                </a:cxn>
                <a:cxn ang="0">
                  <a:pos x="47" y="11"/>
                </a:cxn>
                <a:cxn ang="0">
                  <a:pos x="43" y="7"/>
                </a:cxn>
                <a:cxn ang="0">
                  <a:pos x="39" y="4"/>
                </a:cxn>
                <a:cxn ang="0">
                  <a:pos x="35" y="1"/>
                </a:cxn>
                <a:cxn ang="0">
                  <a:pos x="30" y="0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50" h="49">
                  <a:moveTo>
                    <a:pt x="25" y="41"/>
                  </a:moveTo>
                  <a:lnTo>
                    <a:pt x="25" y="41"/>
                  </a:lnTo>
                  <a:lnTo>
                    <a:pt x="18" y="40"/>
                  </a:lnTo>
                  <a:lnTo>
                    <a:pt x="13" y="36"/>
                  </a:lnTo>
                  <a:lnTo>
                    <a:pt x="11" y="31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11" y="18"/>
                  </a:lnTo>
                  <a:lnTo>
                    <a:pt x="13" y="13"/>
                  </a:lnTo>
                  <a:lnTo>
                    <a:pt x="18" y="10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31" y="10"/>
                  </a:lnTo>
                  <a:lnTo>
                    <a:pt x="36" y="13"/>
                  </a:lnTo>
                  <a:lnTo>
                    <a:pt x="39" y="18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39" y="31"/>
                  </a:lnTo>
                  <a:lnTo>
                    <a:pt x="36" y="36"/>
                  </a:lnTo>
                  <a:lnTo>
                    <a:pt x="31" y="40"/>
                  </a:lnTo>
                  <a:lnTo>
                    <a:pt x="25" y="41"/>
                  </a:lnTo>
                  <a:lnTo>
                    <a:pt x="25" y="41"/>
                  </a:lnTo>
                  <a:close/>
                  <a:moveTo>
                    <a:pt x="25" y="0"/>
                  </a:moveTo>
                  <a:lnTo>
                    <a:pt x="25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11" y="4"/>
                  </a:lnTo>
                  <a:lnTo>
                    <a:pt x="6" y="7"/>
                  </a:lnTo>
                  <a:lnTo>
                    <a:pt x="3" y="11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1" y="34"/>
                  </a:lnTo>
                  <a:lnTo>
                    <a:pt x="3" y="38"/>
                  </a:lnTo>
                  <a:lnTo>
                    <a:pt x="6" y="42"/>
                  </a:lnTo>
                  <a:lnTo>
                    <a:pt x="11" y="44"/>
                  </a:lnTo>
                  <a:lnTo>
                    <a:pt x="14" y="47"/>
                  </a:lnTo>
                  <a:lnTo>
                    <a:pt x="19" y="48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30" y="48"/>
                  </a:lnTo>
                  <a:lnTo>
                    <a:pt x="35" y="47"/>
                  </a:lnTo>
                  <a:lnTo>
                    <a:pt x="39" y="44"/>
                  </a:lnTo>
                  <a:lnTo>
                    <a:pt x="43" y="42"/>
                  </a:lnTo>
                  <a:lnTo>
                    <a:pt x="47" y="38"/>
                  </a:lnTo>
                  <a:lnTo>
                    <a:pt x="49" y="34"/>
                  </a:lnTo>
                  <a:lnTo>
                    <a:pt x="50" y="30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19"/>
                  </a:lnTo>
                  <a:lnTo>
                    <a:pt x="49" y="14"/>
                  </a:lnTo>
                  <a:lnTo>
                    <a:pt x="47" y="11"/>
                  </a:lnTo>
                  <a:lnTo>
                    <a:pt x="43" y="7"/>
                  </a:lnTo>
                  <a:lnTo>
                    <a:pt x="39" y="4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5" name="Freeform 42"/>
            <p:cNvSpPr>
              <a:spLocks noEditPoints="1"/>
            </p:cNvSpPr>
            <p:nvPr userDrawn="1"/>
          </p:nvSpPr>
          <p:spPr bwMode="auto">
            <a:xfrm>
              <a:off x="8686355" y="6694487"/>
              <a:ext cx="17592" cy="23813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6" y="8"/>
                </a:cxn>
                <a:cxn ang="0">
                  <a:pos x="17" y="9"/>
                </a:cxn>
                <a:cxn ang="0">
                  <a:pos x="19" y="11"/>
                </a:cxn>
                <a:cxn ang="0">
                  <a:pos x="19" y="13"/>
                </a:cxn>
                <a:cxn ang="0">
                  <a:pos x="19" y="13"/>
                </a:cxn>
                <a:cxn ang="0">
                  <a:pos x="18" y="17"/>
                </a:cxn>
                <a:cxn ang="0">
                  <a:pos x="17" y="18"/>
                </a:cxn>
                <a:cxn ang="0">
                  <a:pos x="12" y="19"/>
                </a:cxn>
                <a:cxn ang="0">
                  <a:pos x="10" y="19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0" y="0"/>
                </a:cxn>
                <a:cxn ang="0">
                  <a:pos x="0" y="47"/>
                </a:cxn>
                <a:cxn ang="0">
                  <a:pos x="17" y="47"/>
                </a:cxn>
                <a:cxn ang="0">
                  <a:pos x="17" y="47"/>
                </a:cxn>
                <a:cxn ang="0">
                  <a:pos x="23" y="46"/>
                </a:cxn>
                <a:cxn ang="0">
                  <a:pos x="25" y="45"/>
                </a:cxn>
                <a:cxn ang="0">
                  <a:pos x="29" y="43"/>
                </a:cxn>
                <a:cxn ang="0">
                  <a:pos x="29" y="43"/>
                </a:cxn>
                <a:cxn ang="0">
                  <a:pos x="30" y="41"/>
                </a:cxn>
                <a:cxn ang="0">
                  <a:pos x="31" y="39"/>
                </a:cxn>
                <a:cxn ang="0">
                  <a:pos x="33" y="34"/>
                </a:cxn>
                <a:cxn ang="0">
                  <a:pos x="33" y="34"/>
                </a:cxn>
                <a:cxn ang="0">
                  <a:pos x="33" y="29"/>
                </a:cxn>
                <a:cxn ang="0">
                  <a:pos x="31" y="27"/>
                </a:cxn>
                <a:cxn ang="0">
                  <a:pos x="29" y="24"/>
                </a:cxn>
                <a:cxn ang="0">
                  <a:pos x="29" y="24"/>
                </a:cxn>
                <a:cxn ang="0">
                  <a:pos x="27" y="23"/>
                </a:cxn>
                <a:cxn ang="0">
                  <a:pos x="23" y="22"/>
                </a:cxn>
                <a:cxn ang="0">
                  <a:pos x="23" y="22"/>
                </a:cxn>
                <a:cxn ang="0">
                  <a:pos x="27" y="19"/>
                </a:cxn>
                <a:cxn ang="0">
                  <a:pos x="28" y="17"/>
                </a:cxn>
                <a:cxn ang="0">
                  <a:pos x="29" y="12"/>
                </a:cxn>
                <a:cxn ang="0">
                  <a:pos x="29" y="12"/>
                </a:cxn>
                <a:cxn ang="0">
                  <a:pos x="28" y="8"/>
                </a:cxn>
                <a:cxn ang="0">
                  <a:pos x="24" y="3"/>
                </a:cxn>
                <a:cxn ang="0">
                  <a:pos x="24" y="3"/>
                </a:cxn>
                <a:cxn ang="0">
                  <a:pos x="21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27"/>
                </a:cxn>
                <a:cxn ang="0">
                  <a:pos x="13" y="27"/>
                </a:cxn>
                <a:cxn ang="0">
                  <a:pos x="13" y="27"/>
                </a:cxn>
                <a:cxn ang="0">
                  <a:pos x="17" y="27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22" y="29"/>
                </a:cxn>
                <a:cxn ang="0">
                  <a:pos x="23" y="30"/>
                </a:cxn>
                <a:cxn ang="0">
                  <a:pos x="23" y="33"/>
                </a:cxn>
                <a:cxn ang="0">
                  <a:pos x="23" y="33"/>
                </a:cxn>
                <a:cxn ang="0">
                  <a:pos x="23" y="35"/>
                </a:cxn>
                <a:cxn ang="0">
                  <a:pos x="21" y="37"/>
                </a:cxn>
                <a:cxn ang="0">
                  <a:pos x="21" y="37"/>
                </a:cxn>
                <a:cxn ang="0">
                  <a:pos x="17" y="39"/>
                </a:cxn>
                <a:cxn ang="0">
                  <a:pos x="13" y="39"/>
                </a:cxn>
                <a:cxn ang="0">
                  <a:pos x="10" y="39"/>
                </a:cxn>
                <a:cxn ang="0">
                  <a:pos x="10" y="27"/>
                </a:cxn>
                <a:cxn ang="0">
                  <a:pos x="10" y="27"/>
                </a:cxn>
              </a:cxnLst>
              <a:rect l="0" t="0" r="r" b="b"/>
              <a:pathLst>
                <a:path w="33" h="47">
                  <a:moveTo>
                    <a:pt x="10" y="8"/>
                  </a:moveTo>
                  <a:lnTo>
                    <a:pt x="12" y="8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17" y="9"/>
                  </a:lnTo>
                  <a:lnTo>
                    <a:pt x="19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8" y="17"/>
                  </a:lnTo>
                  <a:lnTo>
                    <a:pt x="17" y="18"/>
                  </a:lnTo>
                  <a:lnTo>
                    <a:pt x="12" y="19"/>
                  </a:lnTo>
                  <a:lnTo>
                    <a:pt x="10" y="19"/>
                  </a:lnTo>
                  <a:lnTo>
                    <a:pt x="10" y="8"/>
                  </a:lnTo>
                  <a:lnTo>
                    <a:pt x="10" y="8"/>
                  </a:lnTo>
                  <a:close/>
                  <a:moveTo>
                    <a:pt x="0" y="0"/>
                  </a:moveTo>
                  <a:lnTo>
                    <a:pt x="0" y="47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23" y="46"/>
                  </a:lnTo>
                  <a:lnTo>
                    <a:pt x="25" y="45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30" y="41"/>
                  </a:lnTo>
                  <a:lnTo>
                    <a:pt x="31" y="39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29"/>
                  </a:lnTo>
                  <a:lnTo>
                    <a:pt x="31" y="27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7" y="23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7" y="19"/>
                  </a:lnTo>
                  <a:lnTo>
                    <a:pt x="28" y="17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8" y="8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0" y="27"/>
                  </a:moveTo>
                  <a:lnTo>
                    <a:pt x="13" y="27"/>
                  </a:lnTo>
                  <a:lnTo>
                    <a:pt x="13" y="27"/>
                  </a:lnTo>
                  <a:lnTo>
                    <a:pt x="17" y="27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22" y="29"/>
                  </a:lnTo>
                  <a:lnTo>
                    <a:pt x="23" y="30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5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17" y="39"/>
                  </a:lnTo>
                  <a:lnTo>
                    <a:pt x="13" y="39"/>
                  </a:lnTo>
                  <a:lnTo>
                    <a:pt x="10" y="39"/>
                  </a:lnTo>
                  <a:lnTo>
                    <a:pt x="10" y="27"/>
                  </a:lnTo>
                  <a:lnTo>
                    <a:pt x="10" y="2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6" name="Freeform 43"/>
            <p:cNvSpPr>
              <a:spLocks noEditPoints="1"/>
            </p:cNvSpPr>
            <p:nvPr userDrawn="1"/>
          </p:nvSpPr>
          <p:spPr bwMode="auto">
            <a:xfrm>
              <a:off x="8708345" y="6692900"/>
              <a:ext cx="27854" cy="26987"/>
            </a:xfrm>
            <a:custGeom>
              <a:avLst/>
              <a:gdLst/>
              <a:ahLst/>
              <a:cxnLst>
                <a:cxn ang="0">
                  <a:pos x="27" y="41"/>
                </a:cxn>
                <a:cxn ang="0">
                  <a:pos x="27" y="41"/>
                </a:cxn>
                <a:cxn ang="0">
                  <a:pos x="19" y="40"/>
                </a:cxn>
                <a:cxn ang="0">
                  <a:pos x="15" y="36"/>
                </a:cxn>
                <a:cxn ang="0">
                  <a:pos x="11" y="31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11" y="18"/>
                </a:cxn>
                <a:cxn ang="0">
                  <a:pos x="15" y="13"/>
                </a:cxn>
                <a:cxn ang="0">
                  <a:pos x="19" y="10"/>
                </a:cxn>
                <a:cxn ang="0">
                  <a:pos x="27" y="9"/>
                </a:cxn>
                <a:cxn ang="0">
                  <a:pos x="27" y="9"/>
                </a:cxn>
                <a:cxn ang="0">
                  <a:pos x="33" y="10"/>
                </a:cxn>
                <a:cxn ang="0">
                  <a:pos x="37" y="13"/>
                </a:cxn>
                <a:cxn ang="0">
                  <a:pos x="41" y="18"/>
                </a:cxn>
                <a:cxn ang="0">
                  <a:pos x="42" y="24"/>
                </a:cxn>
                <a:cxn ang="0">
                  <a:pos x="42" y="24"/>
                </a:cxn>
                <a:cxn ang="0">
                  <a:pos x="41" y="31"/>
                </a:cxn>
                <a:cxn ang="0">
                  <a:pos x="37" y="36"/>
                </a:cxn>
                <a:cxn ang="0">
                  <a:pos x="33" y="40"/>
                </a:cxn>
                <a:cxn ang="0">
                  <a:pos x="27" y="41"/>
                </a:cxn>
                <a:cxn ang="0">
                  <a:pos x="27" y="41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1" y="0"/>
                </a:cxn>
                <a:cxn ang="0">
                  <a:pos x="16" y="1"/>
                </a:cxn>
                <a:cxn ang="0">
                  <a:pos x="11" y="4"/>
                </a:cxn>
                <a:cxn ang="0">
                  <a:pos x="7" y="7"/>
                </a:cxn>
                <a:cxn ang="0">
                  <a:pos x="5" y="11"/>
                </a:cxn>
                <a:cxn ang="0">
                  <a:pos x="3" y="14"/>
                </a:cxn>
                <a:cxn ang="0">
                  <a:pos x="1" y="19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" y="30"/>
                </a:cxn>
                <a:cxn ang="0">
                  <a:pos x="3" y="34"/>
                </a:cxn>
                <a:cxn ang="0">
                  <a:pos x="5" y="38"/>
                </a:cxn>
                <a:cxn ang="0">
                  <a:pos x="7" y="42"/>
                </a:cxn>
                <a:cxn ang="0">
                  <a:pos x="11" y="44"/>
                </a:cxn>
                <a:cxn ang="0">
                  <a:pos x="16" y="47"/>
                </a:cxn>
                <a:cxn ang="0">
                  <a:pos x="21" y="48"/>
                </a:cxn>
                <a:cxn ang="0">
                  <a:pos x="27" y="49"/>
                </a:cxn>
                <a:cxn ang="0">
                  <a:pos x="27" y="49"/>
                </a:cxn>
                <a:cxn ang="0">
                  <a:pos x="31" y="48"/>
                </a:cxn>
                <a:cxn ang="0">
                  <a:pos x="36" y="47"/>
                </a:cxn>
                <a:cxn ang="0">
                  <a:pos x="41" y="44"/>
                </a:cxn>
                <a:cxn ang="0">
                  <a:pos x="44" y="42"/>
                </a:cxn>
                <a:cxn ang="0">
                  <a:pos x="48" y="38"/>
                </a:cxn>
                <a:cxn ang="0">
                  <a:pos x="49" y="34"/>
                </a:cxn>
                <a:cxn ang="0">
                  <a:pos x="52" y="30"/>
                </a:cxn>
                <a:cxn ang="0">
                  <a:pos x="52" y="24"/>
                </a:cxn>
                <a:cxn ang="0">
                  <a:pos x="52" y="24"/>
                </a:cxn>
                <a:cxn ang="0">
                  <a:pos x="52" y="19"/>
                </a:cxn>
                <a:cxn ang="0">
                  <a:pos x="49" y="14"/>
                </a:cxn>
                <a:cxn ang="0">
                  <a:pos x="48" y="11"/>
                </a:cxn>
                <a:cxn ang="0">
                  <a:pos x="44" y="7"/>
                </a:cxn>
                <a:cxn ang="0">
                  <a:pos x="41" y="4"/>
                </a:cxn>
                <a:cxn ang="0">
                  <a:pos x="36" y="1"/>
                </a:cxn>
                <a:cxn ang="0">
                  <a:pos x="31" y="0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52" h="49">
                  <a:moveTo>
                    <a:pt x="27" y="41"/>
                  </a:moveTo>
                  <a:lnTo>
                    <a:pt x="27" y="41"/>
                  </a:lnTo>
                  <a:lnTo>
                    <a:pt x="19" y="40"/>
                  </a:lnTo>
                  <a:lnTo>
                    <a:pt x="15" y="36"/>
                  </a:lnTo>
                  <a:lnTo>
                    <a:pt x="11" y="31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1" y="18"/>
                  </a:lnTo>
                  <a:lnTo>
                    <a:pt x="15" y="13"/>
                  </a:lnTo>
                  <a:lnTo>
                    <a:pt x="19" y="10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33" y="10"/>
                  </a:lnTo>
                  <a:lnTo>
                    <a:pt x="37" y="13"/>
                  </a:lnTo>
                  <a:lnTo>
                    <a:pt x="41" y="18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1" y="31"/>
                  </a:lnTo>
                  <a:lnTo>
                    <a:pt x="37" y="36"/>
                  </a:lnTo>
                  <a:lnTo>
                    <a:pt x="33" y="40"/>
                  </a:lnTo>
                  <a:lnTo>
                    <a:pt x="27" y="41"/>
                  </a:lnTo>
                  <a:lnTo>
                    <a:pt x="27" y="41"/>
                  </a:lnTo>
                  <a:close/>
                  <a:moveTo>
                    <a:pt x="27" y="0"/>
                  </a:moveTo>
                  <a:lnTo>
                    <a:pt x="27" y="0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11" y="4"/>
                  </a:lnTo>
                  <a:lnTo>
                    <a:pt x="7" y="7"/>
                  </a:lnTo>
                  <a:lnTo>
                    <a:pt x="5" y="11"/>
                  </a:lnTo>
                  <a:lnTo>
                    <a:pt x="3" y="14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3" y="34"/>
                  </a:lnTo>
                  <a:lnTo>
                    <a:pt x="5" y="38"/>
                  </a:lnTo>
                  <a:lnTo>
                    <a:pt x="7" y="42"/>
                  </a:lnTo>
                  <a:lnTo>
                    <a:pt x="11" y="44"/>
                  </a:lnTo>
                  <a:lnTo>
                    <a:pt x="16" y="47"/>
                  </a:lnTo>
                  <a:lnTo>
                    <a:pt x="21" y="48"/>
                  </a:lnTo>
                  <a:lnTo>
                    <a:pt x="27" y="49"/>
                  </a:lnTo>
                  <a:lnTo>
                    <a:pt x="27" y="49"/>
                  </a:lnTo>
                  <a:lnTo>
                    <a:pt x="31" y="48"/>
                  </a:lnTo>
                  <a:lnTo>
                    <a:pt x="36" y="47"/>
                  </a:lnTo>
                  <a:lnTo>
                    <a:pt x="41" y="44"/>
                  </a:lnTo>
                  <a:lnTo>
                    <a:pt x="44" y="42"/>
                  </a:lnTo>
                  <a:lnTo>
                    <a:pt x="48" y="38"/>
                  </a:lnTo>
                  <a:lnTo>
                    <a:pt x="49" y="34"/>
                  </a:lnTo>
                  <a:lnTo>
                    <a:pt x="52" y="30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52" y="19"/>
                  </a:lnTo>
                  <a:lnTo>
                    <a:pt x="49" y="14"/>
                  </a:lnTo>
                  <a:lnTo>
                    <a:pt x="48" y="11"/>
                  </a:lnTo>
                  <a:lnTo>
                    <a:pt x="44" y="7"/>
                  </a:lnTo>
                  <a:lnTo>
                    <a:pt x="41" y="4"/>
                  </a:lnTo>
                  <a:lnTo>
                    <a:pt x="36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7" name="Freeform 44"/>
            <p:cNvSpPr>
              <a:spLocks noEditPoints="1"/>
            </p:cNvSpPr>
            <p:nvPr userDrawn="1"/>
          </p:nvSpPr>
          <p:spPr bwMode="auto">
            <a:xfrm>
              <a:off x="8742063" y="6686550"/>
              <a:ext cx="21991" cy="31750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46"/>
                </a:cxn>
                <a:cxn ang="0">
                  <a:pos x="36" y="14"/>
                </a:cxn>
                <a:cxn ang="0">
                  <a:pos x="42" y="14"/>
                </a:cxn>
                <a:cxn ang="0">
                  <a:pos x="42" y="62"/>
                </a:cxn>
                <a:cxn ang="0">
                  <a:pos x="32" y="62"/>
                </a:cxn>
                <a:cxn ang="0">
                  <a:pos x="32" y="30"/>
                </a:cxn>
                <a:cxn ang="0">
                  <a:pos x="6" y="62"/>
                </a:cxn>
                <a:cxn ang="0">
                  <a:pos x="0" y="62"/>
                </a:cxn>
                <a:cxn ang="0">
                  <a:pos x="0" y="15"/>
                </a:cxn>
                <a:cxn ang="0">
                  <a:pos x="9" y="15"/>
                </a:cxn>
                <a:cxn ang="0">
                  <a:pos x="9" y="15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18" y="3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4" y="3"/>
                </a:cxn>
                <a:cxn ang="0">
                  <a:pos x="26" y="2"/>
                </a:cxn>
                <a:cxn ang="0">
                  <a:pos x="27" y="0"/>
                </a:cxn>
                <a:cxn ang="0">
                  <a:pos x="33" y="3"/>
                </a:cxn>
                <a:cxn ang="0">
                  <a:pos x="33" y="3"/>
                </a:cxn>
                <a:cxn ang="0">
                  <a:pos x="32" y="6"/>
                </a:cxn>
                <a:cxn ang="0">
                  <a:pos x="30" y="8"/>
                </a:cxn>
                <a:cxn ang="0">
                  <a:pos x="25" y="11"/>
                </a:cxn>
                <a:cxn ang="0">
                  <a:pos x="21" y="11"/>
                </a:cxn>
                <a:cxn ang="0">
                  <a:pos x="21" y="11"/>
                </a:cxn>
                <a:cxn ang="0">
                  <a:pos x="16" y="11"/>
                </a:cxn>
                <a:cxn ang="0">
                  <a:pos x="13" y="8"/>
                </a:cxn>
                <a:cxn ang="0">
                  <a:pos x="9" y="6"/>
                </a:cxn>
                <a:cxn ang="0">
                  <a:pos x="8" y="3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42" h="62">
                  <a:moveTo>
                    <a:pt x="9" y="15"/>
                  </a:moveTo>
                  <a:lnTo>
                    <a:pt x="9" y="46"/>
                  </a:lnTo>
                  <a:lnTo>
                    <a:pt x="36" y="14"/>
                  </a:lnTo>
                  <a:lnTo>
                    <a:pt x="42" y="14"/>
                  </a:lnTo>
                  <a:lnTo>
                    <a:pt x="42" y="62"/>
                  </a:lnTo>
                  <a:lnTo>
                    <a:pt x="32" y="62"/>
                  </a:lnTo>
                  <a:lnTo>
                    <a:pt x="32" y="30"/>
                  </a:lnTo>
                  <a:lnTo>
                    <a:pt x="6" y="62"/>
                  </a:lnTo>
                  <a:lnTo>
                    <a:pt x="0" y="62"/>
                  </a:lnTo>
                  <a:lnTo>
                    <a:pt x="0" y="15"/>
                  </a:lnTo>
                  <a:lnTo>
                    <a:pt x="9" y="15"/>
                  </a:lnTo>
                  <a:lnTo>
                    <a:pt x="9" y="15"/>
                  </a:lnTo>
                  <a:close/>
                  <a:moveTo>
                    <a:pt x="14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3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4" y="3"/>
                  </a:lnTo>
                  <a:lnTo>
                    <a:pt x="26" y="2"/>
                  </a:lnTo>
                  <a:lnTo>
                    <a:pt x="27" y="0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6"/>
                  </a:lnTo>
                  <a:lnTo>
                    <a:pt x="30" y="8"/>
                  </a:lnTo>
                  <a:lnTo>
                    <a:pt x="25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16" y="11"/>
                  </a:lnTo>
                  <a:lnTo>
                    <a:pt x="13" y="8"/>
                  </a:lnTo>
                  <a:lnTo>
                    <a:pt x="9" y="6"/>
                  </a:lnTo>
                  <a:lnTo>
                    <a:pt x="8" y="3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8" name="Freeform 45"/>
            <p:cNvSpPr>
              <a:spLocks noEditPoints="1"/>
            </p:cNvSpPr>
            <p:nvPr userDrawn="1"/>
          </p:nvSpPr>
          <p:spPr bwMode="auto">
            <a:xfrm>
              <a:off x="8780179" y="6694487"/>
              <a:ext cx="23456" cy="28575"/>
            </a:xfrm>
            <a:custGeom>
              <a:avLst/>
              <a:gdLst/>
              <a:ahLst/>
              <a:cxnLst>
                <a:cxn ang="0">
                  <a:pos x="19" y="8"/>
                </a:cxn>
                <a:cxn ang="0">
                  <a:pos x="32" y="8"/>
                </a:cxn>
                <a:cxn ang="0">
                  <a:pos x="32" y="39"/>
                </a:cxn>
                <a:cxn ang="0">
                  <a:pos x="13" y="39"/>
                </a:cxn>
                <a:cxn ang="0">
                  <a:pos x="13" y="39"/>
                </a:cxn>
                <a:cxn ang="0">
                  <a:pos x="15" y="36"/>
                </a:cxn>
                <a:cxn ang="0">
                  <a:pos x="16" y="34"/>
                </a:cxn>
                <a:cxn ang="0">
                  <a:pos x="16" y="34"/>
                </a:cxn>
                <a:cxn ang="0">
                  <a:pos x="18" y="29"/>
                </a:cxn>
                <a:cxn ang="0">
                  <a:pos x="19" y="21"/>
                </a:cxn>
                <a:cxn ang="0">
                  <a:pos x="19" y="8"/>
                </a:cxn>
                <a:cxn ang="0">
                  <a:pos x="19" y="8"/>
                </a:cxn>
                <a:cxn ang="0">
                  <a:pos x="9" y="0"/>
                </a:cxn>
                <a:cxn ang="0">
                  <a:pos x="9" y="21"/>
                </a:cxn>
                <a:cxn ang="0">
                  <a:pos x="9" y="21"/>
                </a:cxn>
                <a:cxn ang="0">
                  <a:pos x="9" y="28"/>
                </a:cxn>
                <a:cxn ang="0">
                  <a:pos x="8" y="33"/>
                </a:cxn>
                <a:cxn ang="0">
                  <a:pos x="8" y="33"/>
                </a:cxn>
                <a:cxn ang="0">
                  <a:pos x="4" y="37"/>
                </a:cxn>
                <a:cxn ang="0">
                  <a:pos x="2" y="39"/>
                </a:cxn>
                <a:cxn ang="0">
                  <a:pos x="0" y="39"/>
                </a:cxn>
                <a:cxn ang="0">
                  <a:pos x="0" y="56"/>
                </a:cxn>
                <a:cxn ang="0">
                  <a:pos x="8" y="56"/>
                </a:cxn>
                <a:cxn ang="0">
                  <a:pos x="8" y="47"/>
                </a:cxn>
                <a:cxn ang="0">
                  <a:pos x="38" y="47"/>
                </a:cxn>
                <a:cxn ang="0">
                  <a:pos x="38" y="56"/>
                </a:cxn>
                <a:cxn ang="0">
                  <a:pos x="46" y="56"/>
                </a:cxn>
                <a:cxn ang="0">
                  <a:pos x="46" y="39"/>
                </a:cxn>
                <a:cxn ang="0">
                  <a:pos x="42" y="39"/>
                </a:cxn>
                <a:cxn ang="0">
                  <a:pos x="42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46" h="56">
                  <a:moveTo>
                    <a:pt x="19" y="8"/>
                  </a:moveTo>
                  <a:lnTo>
                    <a:pt x="32" y="8"/>
                  </a:lnTo>
                  <a:lnTo>
                    <a:pt x="32" y="39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5" y="36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8" y="29"/>
                  </a:lnTo>
                  <a:lnTo>
                    <a:pt x="19" y="21"/>
                  </a:lnTo>
                  <a:lnTo>
                    <a:pt x="19" y="8"/>
                  </a:lnTo>
                  <a:lnTo>
                    <a:pt x="19" y="8"/>
                  </a:lnTo>
                  <a:close/>
                  <a:moveTo>
                    <a:pt x="9" y="0"/>
                  </a:moveTo>
                  <a:lnTo>
                    <a:pt x="9" y="21"/>
                  </a:lnTo>
                  <a:lnTo>
                    <a:pt x="9" y="21"/>
                  </a:lnTo>
                  <a:lnTo>
                    <a:pt x="9" y="28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7"/>
                  </a:lnTo>
                  <a:lnTo>
                    <a:pt x="2" y="39"/>
                  </a:lnTo>
                  <a:lnTo>
                    <a:pt x="0" y="39"/>
                  </a:lnTo>
                  <a:lnTo>
                    <a:pt x="0" y="56"/>
                  </a:lnTo>
                  <a:lnTo>
                    <a:pt x="8" y="56"/>
                  </a:lnTo>
                  <a:lnTo>
                    <a:pt x="8" y="47"/>
                  </a:lnTo>
                  <a:lnTo>
                    <a:pt x="38" y="47"/>
                  </a:lnTo>
                  <a:lnTo>
                    <a:pt x="38" y="56"/>
                  </a:lnTo>
                  <a:lnTo>
                    <a:pt x="46" y="56"/>
                  </a:lnTo>
                  <a:lnTo>
                    <a:pt x="46" y="39"/>
                  </a:lnTo>
                  <a:lnTo>
                    <a:pt x="42" y="39"/>
                  </a:lnTo>
                  <a:lnTo>
                    <a:pt x="42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9" name="Freeform 46"/>
            <p:cNvSpPr>
              <a:spLocks noEditPoints="1"/>
            </p:cNvSpPr>
            <p:nvPr userDrawn="1"/>
          </p:nvSpPr>
          <p:spPr bwMode="auto">
            <a:xfrm>
              <a:off x="8809499" y="6692900"/>
              <a:ext cx="26388" cy="26987"/>
            </a:xfrm>
            <a:custGeom>
              <a:avLst/>
              <a:gdLst/>
              <a:ahLst/>
              <a:cxnLst>
                <a:cxn ang="0">
                  <a:pos x="26" y="41"/>
                </a:cxn>
                <a:cxn ang="0">
                  <a:pos x="26" y="41"/>
                </a:cxn>
                <a:cxn ang="0">
                  <a:pos x="19" y="40"/>
                </a:cxn>
                <a:cxn ang="0">
                  <a:pos x="14" y="36"/>
                </a:cxn>
                <a:cxn ang="0">
                  <a:pos x="10" y="31"/>
                </a:cxn>
                <a:cxn ang="0">
                  <a:pos x="9" y="24"/>
                </a:cxn>
                <a:cxn ang="0">
                  <a:pos x="9" y="24"/>
                </a:cxn>
                <a:cxn ang="0">
                  <a:pos x="10" y="18"/>
                </a:cxn>
                <a:cxn ang="0">
                  <a:pos x="14" y="13"/>
                </a:cxn>
                <a:cxn ang="0">
                  <a:pos x="19" y="10"/>
                </a:cxn>
                <a:cxn ang="0">
                  <a:pos x="26" y="9"/>
                </a:cxn>
                <a:cxn ang="0">
                  <a:pos x="26" y="9"/>
                </a:cxn>
                <a:cxn ang="0">
                  <a:pos x="32" y="10"/>
                </a:cxn>
                <a:cxn ang="0">
                  <a:pos x="37" y="13"/>
                </a:cxn>
                <a:cxn ang="0">
                  <a:pos x="40" y="18"/>
                </a:cxn>
                <a:cxn ang="0">
                  <a:pos x="41" y="24"/>
                </a:cxn>
                <a:cxn ang="0">
                  <a:pos x="41" y="24"/>
                </a:cxn>
                <a:cxn ang="0">
                  <a:pos x="40" y="31"/>
                </a:cxn>
                <a:cxn ang="0">
                  <a:pos x="37" y="36"/>
                </a:cxn>
                <a:cxn ang="0">
                  <a:pos x="32" y="40"/>
                </a:cxn>
                <a:cxn ang="0">
                  <a:pos x="26" y="41"/>
                </a:cxn>
                <a:cxn ang="0">
                  <a:pos x="26" y="41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20" y="0"/>
                </a:cxn>
                <a:cxn ang="0">
                  <a:pos x="15" y="1"/>
                </a:cxn>
                <a:cxn ang="0">
                  <a:pos x="10" y="4"/>
                </a:cxn>
                <a:cxn ang="0">
                  <a:pos x="7" y="7"/>
                </a:cxn>
                <a:cxn ang="0">
                  <a:pos x="4" y="11"/>
                </a:cxn>
                <a:cxn ang="0">
                  <a:pos x="2" y="14"/>
                </a:cxn>
                <a:cxn ang="0">
                  <a:pos x="1" y="19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" y="30"/>
                </a:cxn>
                <a:cxn ang="0">
                  <a:pos x="2" y="34"/>
                </a:cxn>
                <a:cxn ang="0">
                  <a:pos x="4" y="38"/>
                </a:cxn>
                <a:cxn ang="0">
                  <a:pos x="7" y="42"/>
                </a:cxn>
                <a:cxn ang="0">
                  <a:pos x="10" y="44"/>
                </a:cxn>
                <a:cxn ang="0">
                  <a:pos x="15" y="47"/>
                </a:cxn>
                <a:cxn ang="0">
                  <a:pos x="20" y="48"/>
                </a:cxn>
                <a:cxn ang="0">
                  <a:pos x="26" y="49"/>
                </a:cxn>
                <a:cxn ang="0">
                  <a:pos x="26" y="49"/>
                </a:cxn>
                <a:cxn ang="0">
                  <a:pos x="31" y="48"/>
                </a:cxn>
                <a:cxn ang="0">
                  <a:pos x="35" y="47"/>
                </a:cxn>
                <a:cxn ang="0">
                  <a:pos x="40" y="44"/>
                </a:cxn>
                <a:cxn ang="0">
                  <a:pos x="44" y="42"/>
                </a:cxn>
                <a:cxn ang="0">
                  <a:pos x="46" y="38"/>
                </a:cxn>
                <a:cxn ang="0">
                  <a:pos x="49" y="34"/>
                </a:cxn>
                <a:cxn ang="0">
                  <a:pos x="51" y="30"/>
                </a:cxn>
                <a:cxn ang="0">
                  <a:pos x="51" y="24"/>
                </a:cxn>
                <a:cxn ang="0">
                  <a:pos x="51" y="24"/>
                </a:cxn>
                <a:cxn ang="0">
                  <a:pos x="51" y="19"/>
                </a:cxn>
                <a:cxn ang="0">
                  <a:pos x="49" y="14"/>
                </a:cxn>
                <a:cxn ang="0">
                  <a:pos x="46" y="11"/>
                </a:cxn>
                <a:cxn ang="0">
                  <a:pos x="44" y="7"/>
                </a:cxn>
                <a:cxn ang="0">
                  <a:pos x="40" y="4"/>
                </a:cxn>
                <a:cxn ang="0">
                  <a:pos x="35" y="1"/>
                </a:cxn>
                <a:cxn ang="0">
                  <a:pos x="31" y="0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51" h="49">
                  <a:moveTo>
                    <a:pt x="26" y="41"/>
                  </a:moveTo>
                  <a:lnTo>
                    <a:pt x="26" y="41"/>
                  </a:lnTo>
                  <a:lnTo>
                    <a:pt x="19" y="40"/>
                  </a:lnTo>
                  <a:lnTo>
                    <a:pt x="14" y="36"/>
                  </a:lnTo>
                  <a:lnTo>
                    <a:pt x="10" y="31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10" y="18"/>
                  </a:lnTo>
                  <a:lnTo>
                    <a:pt x="14" y="13"/>
                  </a:lnTo>
                  <a:lnTo>
                    <a:pt x="19" y="10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32" y="10"/>
                  </a:lnTo>
                  <a:lnTo>
                    <a:pt x="37" y="13"/>
                  </a:lnTo>
                  <a:lnTo>
                    <a:pt x="40" y="18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40" y="31"/>
                  </a:lnTo>
                  <a:lnTo>
                    <a:pt x="37" y="36"/>
                  </a:lnTo>
                  <a:lnTo>
                    <a:pt x="32" y="40"/>
                  </a:lnTo>
                  <a:lnTo>
                    <a:pt x="26" y="41"/>
                  </a:lnTo>
                  <a:lnTo>
                    <a:pt x="26" y="41"/>
                  </a:lnTo>
                  <a:close/>
                  <a:moveTo>
                    <a:pt x="26" y="0"/>
                  </a:moveTo>
                  <a:lnTo>
                    <a:pt x="26" y="0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7" y="42"/>
                  </a:lnTo>
                  <a:lnTo>
                    <a:pt x="10" y="44"/>
                  </a:lnTo>
                  <a:lnTo>
                    <a:pt x="15" y="47"/>
                  </a:lnTo>
                  <a:lnTo>
                    <a:pt x="20" y="48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31" y="48"/>
                  </a:lnTo>
                  <a:lnTo>
                    <a:pt x="35" y="47"/>
                  </a:lnTo>
                  <a:lnTo>
                    <a:pt x="40" y="44"/>
                  </a:lnTo>
                  <a:lnTo>
                    <a:pt x="44" y="42"/>
                  </a:lnTo>
                  <a:lnTo>
                    <a:pt x="46" y="38"/>
                  </a:lnTo>
                  <a:lnTo>
                    <a:pt x="49" y="34"/>
                  </a:lnTo>
                  <a:lnTo>
                    <a:pt x="51" y="30"/>
                  </a:lnTo>
                  <a:lnTo>
                    <a:pt x="51" y="24"/>
                  </a:lnTo>
                  <a:lnTo>
                    <a:pt x="51" y="24"/>
                  </a:lnTo>
                  <a:lnTo>
                    <a:pt x="51" y="19"/>
                  </a:lnTo>
                  <a:lnTo>
                    <a:pt x="49" y="14"/>
                  </a:lnTo>
                  <a:lnTo>
                    <a:pt x="46" y="11"/>
                  </a:lnTo>
                  <a:lnTo>
                    <a:pt x="44" y="7"/>
                  </a:lnTo>
                  <a:lnTo>
                    <a:pt x="40" y="4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0" name="Freeform 47"/>
            <p:cNvSpPr>
              <a:spLocks/>
            </p:cNvSpPr>
            <p:nvPr userDrawn="1"/>
          </p:nvSpPr>
          <p:spPr bwMode="auto">
            <a:xfrm>
              <a:off x="8840286" y="6692900"/>
              <a:ext cx="30786" cy="25400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8" y="0"/>
                </a:cxn>
                <a:cxn ang="0">
                  <a:pos x="15" y="0"/>
                </a:cxn>
                <a:cxn ang="0">
                  <a:pos x="28" y="31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6" y="48"/>
                </a:cxn>
                <a:cxn ang="0">
                  <a:pos x="46" y="48"/>
                </a:cxn>
                <a:cxn ang="0">
                  <a:pos x="43" y="19"/>
                </a:cxn>
                <a:cxn ang="0">
                  <a:pos x="30" y="48"/>
                </a:cxn>
                <a:cxn ang="0">
                  <a:pos x="26" y="48"/>
                </a:cxn>
                <a:cxn ang="0">
                  <a:pos x="14" y="19"/>
                </a:cxn>
                <a:cxn ang="0">
                  <a:pos x="9" y="48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6" h="48">
                  <a:moveTo>
                    <a:pt x="0" y="48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8" y="31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6" y="48"/>
                  </a:lnTo>
                  <a:lnTo>
                    <a:pt x="46" y="48"/>
                  </a:lnTo>
                  <a:lnTo>
                    <a:pt x="43" y="19"/>
                  </a:lnTo>
                  <a:lnTo>
                    <a:pt x="30" y="48"/>
                  </a:lnTo>
                  <a:lnTo>
                    <a:pt x="26" y="48"/>
                  </a:lnTo>
                  <a:lnTo>
                    <a:pt x="14" y="19"/>
                  </a:lnTo>
                  <a:lnTo>
                    <a:pt x="9" y="48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1" name="Freeform 48"/>
            <p:cNvSpPr>
              <a:spLocks noEditPoints="1"/>
            </p:cNvSpPr>
            <p:nvPr userDrawn="1"/>
          </p:nvSpPr>
          <p:spPr bwMode="auto">
            <a:xfrm>
              <a:off x="8529492" y="6640513"/>
              <a:ext cx="17592" cy="1905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5" y="2"/>
                </a:cxn>
                <a:cxn ang="0">
                  <a:pos x="28" y="5"/>
                </a:cxn>
                <a:cxn ang="0">
                  <a:pos x="31" y="8"/>
                </a:cxn>
                <a:cxn ang="0">
                  <a:pos x="32" y="17"/>
                </a:cxn>
                <a:cxn ang="0">
                  <a:pos x="32" y="20"/>
                </a:cxn>
                <a:cxn ang="0">
                  <a:pos x="31" y="25"/>
                </a:cxn>
                <a:cxn ang="0">
                  <a:pos x="25" y="31"/>
                </a:cxn>
                <a:cxn ang="0">
                  <a:pos x="20" y="32"/>
                </a:cxn>
                <a:cxn ang="0">
                  <a:pos x="17" y="34"/>
                </a:cxn>
                <a:cxn ang="0">
                  <a:pos x="9" y="31"/>
                </a:cxn>
                <a:cxn ang="0">
                  <a:pos x="5" y="29"/>
                </a:cxn>
                <a:cxn ang="0">
                  <a:pos x="3" y="25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3" y="8"/>
                </a:cxn>
                <a:cxn ang="0">
                  <a:pos x="9" y="2"/>
                </a:cxn>
                <a:cxn ang="0">
                  <a:pos x="12" y="1"/>
                </a:cxn>
                <a:cxn ang="0">
                  <a:pos x="17" y="0"/>
                </a:cxn>
                <a:cxn ang="0">
                  <a:pos x="17" y="2"/>
                </a:cxn>
                <a:cxn ang="0">
                  <a:pos x="10" y="5"/>
                </a:cxn>
                <a:cxn ang="0">
                  <a:pos x="7" y="7"/>
                </a:cxn>
                <a:cxn ang="0">
                  <a:pos x="5" y="10"/>
                </a:cxn>
                <a:cxn ang="0">
                  <a:pos x="3" y="17"/>
                </a:cxn>
                <a:cxn ang="0">
                  <a:pos x="4" y="20"/>
                </a:cxn>
                <a:cxn ang="0">
                  <a:pos x="5" y="24"/>
                </a:cxn>
                <a:cxn ang="0">
                  <a:pos x="10" y="29"/>
                </a:cxn>
                <a:cxn ang="0">
                  <a:pos x="13" y="30"/>
                </a:cxn>
                <a:cxn ang="0">
                  <a:pos x="17" y="30"/>
                </a:cxn>
                <a:cxn ang="0">
                  <a:pos x="23" y="29"/>
                </a:cxn>
                <a:cxn ang="0">
                  <a:pos x="26" y="26"/>
                </a:cxn>
                <a:cxn ang="0">
                  <a:pos x="29" y="24"/>
                </a:cxn>
                <a:cxn ang="0">
                  <a:pos x="30" y="17"/>
                </a:cxn>
                <a:cxn ang="0">
                  <a:pos x="30" y="13"/>
                </a:cxn>
                <a:cxn ang="0">
                  <a:pos x="29" y="10"/>
                </a:cxn>
                <a:cxn ang="0">
                  <a:pos x="23" y="5"/>
                </a:cxn>
                <a:cxn ang="0">
                  <a:pos x="20" y="4"/>
                </a:cxn>
                <a:cxn ang="0">
                  <a:pos x="17" y="2"/>
                </a:cxn>
                <a:cxn ang="0">
                  <a:pos x="10" y="8"/>
                </a:cxn>
                <a:cxn ang="0">
                  <a:pos x="16" y="8"/>
                </a:cxn>
                <a:cxn ang="0">
                  <a:pos x="20" y="8"/>
                </a:cxn>
                <a:cxn ang="0">
                  <a:pos x="22" y="11"/>
                </a:cxn>
                <a:cxn ang="0">
                  <a:pos x="23" y="13"/>
                </a:cxn>
                <a:cxn ang="0">
                  <a:pos x="22" y="17"/>
                </a:cxn>
                <a:cxn ang="0">
                  <a:pos x="20" y="17"/>
                </a:cxn>
                <a:cxn ang="0">
                  <a:pos x="18" y="18"/>
                </a:cxn>
                <a:cxn ang="0">
                  <a:pos x="19" y="19"/>
                </a:cxn>
                <a:cxn ang="0">
                  <a:pos x="24" y="26"/>
                </a:cxn>
                <a:cxn ang="0">
                  <a:pos x="19" y="23"/>
                </a:cxn>
                <a:cxn ang="0">
                  <a:pos x="16" y="19"/>
                </a:cxn>
                <a:cxn ang="0">
                  <a:pos x="14" y="18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16" y="16"/>
                </a:cxn>
                <a:cxn ang="0">
                  <a:pos x="19" y="16"/>
                </a:cxn>
                <a:cxn ang="0">
                  <a:pos x="20" y="13"/>
                </a:cxn>
                <a:cxn ang="0">
                  <a:pos x="19" y="12"/>
                </a:cxn>
                <a:cxn ang="0">
                  <a:pos x="18" y="11"/>
                </a:cxn>
                <a:cxn ang="0">
                  <a:pos x="16" y="11"/>
                </a:cxn>
                <a:cxn ang="0">
                  <a:pos x="12" y="16"/>
                </a:cxn>
              </a:cxnLst>
              <a:rect l="0" t="0" r="r" b="b"/>
              <a:pathLst>
                <a:path w="32" h="34">
                  <a:moveTo>
                    <a:pt x="17" y="0"/>
                  </a:moveTo>
                  <a:lnTo>
                    <a:pt x="17" y="0"/>
                  </a:lnTo>
                  <a:lnTo>
                    <a:pt x="20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8" y="5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20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29" y="29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0" y="32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2" y="32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5" y="29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3" y="8"/>
                  </a:lnTo>
                  <a:lnTo>
                    <a:pt x="3" y="8"/>
                  </a:lnTo>
                  <a:lnTo>
                    <a:pt x="5" y="5"/>
                  </a:lnTo>
                  <a:lnTo>
                    <a:pt x="9" y="2"/>
                  </a:lnTo>
                  <a:lnTo>
                    <a:pt x="9" y="2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17" y="0"/>
                  </a:lnTo>
                  <a:close/>
                  <a:moveTo>
                    <a:pt x="17" y="2"/>
                  </a:moveTo>
                  <a:lnTo>
                    <a:pt x="17" y="2"/>
                  </a:lnTo>
                  <a:lnTo>
                    <a:pt x="13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7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4" y="20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7" y="26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3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20" y="30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6" y="26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0" y="20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0" y="13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6" y="7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0" y="4"/>
                  </a:lnTo>
                  <a:lnTo>
                    <a:pt x="17" y="2"/>
                  </a:lnTo>
                  <a:lnTo>
                    <a:pt x="17" y="2"/>
                  </a:lnTo>
                  <a:close/>
                  <a:moveTo>
                    <a:pt x="10" y="26"/>
                  </a:moveTo>
                  <a:lnTo>
                    <a:pt x="10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14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0" y="17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2" y="23"/>
                  </a:lnTo>
                  <a:lnTo>
                    <a:pt x="24" y="26"/>
                  </a:lnTo>
                  <a:lnTo>
                    <a:pt x="20" y="26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close/>
                  <a:moveTo>
                    <a:pt x="12" y="16"/>
                  </a:moveTo>
                  <a:lnTo>
                    <a:pt x="16" y="16"/>
                  </a:lnTo>
                  <a:lnTo>
                    <a:pt x="16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6" y="11"/>
                  </a:lnTo>
                  <a:lnTo>
                    <a:pt x="12" y="11"/>
                  </a:lnTo>
                  <a:lnTo>
                    <a:pt x="12" y="16"/>
                  </a:lnTo>
                  <a:lnTo>
                    <a:pt x="12" y="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437" y="188913"/>
            <a:ext cx="9295601" cy="792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2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0027" y="6569105"/>
            <a:ext cx="560388" cy="288925"/>
          </a:xfrm>
        </p:spPr>
        <p:txBody>
          <a:bodyPr/>
          <a:lstStyle>
            <a:lvl1pPr algn="l">
              <a:defRPr sz="900">
                <a:solidFill>
                  <a:schemeClr val="accent1"/>
                </a:solidFill>
                <a:latin typeface="Arial" charset="0"/>
              </a:defRPr>
            </a:lvl1pPr>
          </a:lstStyle>
          <a:p>
            <a:pPr>
              <a:defRPr/>
            </a:pPr>
            <a:fld id="{02767952-35F9-4E14-9D8A-D78C3A48FD75}" type="slidenum">
              <a:rPr lang="en-US">
                <a:solidFill>
                  <a:srgbClr val="0057B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3666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05489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304800"/>
            <a:ext cx="8915400" cy="8382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12750" y="1295400"/>
            <a:ext cx="8915400" cy="4800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2662774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412776"/>
            <a:ext cx="8915400" cy="496855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65382" y="152724"/>
            <a:ext cx="8208000" cy="79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 </a:t>
            </a:r>
            <a:fld id="{733DE9E0-470F-4F97-AEFE-CCD79DD468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62808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55" y="188918"/>
            <a:ext cx="9517327" cy="9366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4"/>
            <a:ext cx="43751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39365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>
              <a:buClr>
                <a:schemeClr val="accent1"/>
              </a:buClr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2pPr>
            <a:lvl3pPr>
              <a:buClr>
                <a:schemeClr val="accent2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>
              <a:buClr>
                <a:schemeClr val="accent1"/>
              </a:buClr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2pPr>
            <a:lvl3pPr>
              <a:buClr>
                <a:schemeClr val="accent2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fld id="{6A55593E-38F3-4BEB-B329-A2115F1C14A6}" type="slidenum">
              <a:rPr lang="ru-RU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5380" y="152724"/>
            <a:ext cx="8208000" cy="792000"/>
          </a:xfrm>
          <a:prstGeom prst="rect">
            <a:avLst/>
          </a:prstGeom>
        </p:spPr>
        <p:txBody>
          <a:bodyPr anchor="ctr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24301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3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Relationship Id="rId9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09484" y="6597372"/>
            <a:ext cx="355468" cy="180000"/>
          </a:xfrm>
          <a:prstGeom prst="rect">
            <a:avLst/>
          </a:prstGeom>
          <a:ln/>
        </p:spPr>
        <p:txBody>
          <a:bodyPr wrap="none" lIns="36000" tIns="36000" rIns="36000" bIns="36000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 </a:t>
            </a:r>
            <a:fld id="{6A55593E-38F3-4BEB-B329-A2115F1C14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26" name="Picture 2" descr="R:\DMRB\logo\logoVSK_base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82348" y="368660"/>
            <a:ext cx="1877016" cy="506349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63466" y="1000302"/>
            <a:ext cx="483355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148704" y="1000302"/>
            <a:ext cx="1174877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3" r:id="rId4"/>
    <p:sldLayoutId id="2147483986" r:id="rId5"/>
    <p:sldLayoutId id="2147483997" r:id="rId6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09484" y="6597372"/>
            <a:ext cx="355468" cy="180000"/>
          </a:xfrm>
          <a:prstGeom prst="rect">
            <a:avLst/>
          </a:prstGeom>
          <a:ln/>
        </p:spPr>
        <p:txBody>
          <a:bodyPr wrap="none" lIns="36000" tIns="36000" rIns="36000" bIns="36000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fld id="{6A55593E-38F3-4BEB-B329-A2115F1C14A6}" type="slidenum">
              <a:rPr lang="ru-RU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026" name="Picture 2" descr="R:\DMRB\logo\logoVSK_base_RG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82348" y="368660"/>
            <a:ext cx="1877016" cy="506349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63466" y="1000302"/>
            <a:ext cx="483355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148704" y="1000302"/>
            <a:ext cx="1174877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03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5" r:id="rId6"/>
    <p:sldLayoutId id="2147484006" r:id="rId7"/>
    <p:sldLayoutId id="2147484007" r:id="rId8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328" y="5764209"/>
            <a:ext cx="2000672" cy="10947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74100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45488" y="6356351"/>
            <a:ext cx="425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631" y="520236"/>
            <a:ext cx="16986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65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764243"/>
            <a:ext cx="20002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7410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45617" y="6356380"/>
            <a:ext cx="425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FC409AC-B564-45F8-A4AE-114CD44927E7}" type="slidenum">
              <a:rPr lang="ru-RU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520702"/>
            <a:ext cx="169862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73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328" y="5764239"/>
            <a:ext cx="2000672" cy="10947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74100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45488" y="6356381"/>
            <a:ext cx="425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631" y="520237"/>
            <a:ext cx="1698626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91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764243"/>
            <a:ext cx="20002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7410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45617" y="6356380"/>
            <a:ext cx="425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06607FE-AB95-4E15-B037-0B98CF4907ED}" type="slidenum">
              <a:rPr lang="ru-RU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520702"/>
            <a:ext cx="169862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58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  <p:sldLayoutId id="2147484058" r:id="rId13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09484" y="6597372"/>
            <a:ext cx="355468" cy="180000"/>
          </a:xfrm>
          <a:prstGeom prst="rect">
            <a:avLst/>
          </a:prstGeom>
          <a:ln/>
        </p:spPr>
        <p:txBody>
          <a:bodyPr wrap="none" lIns="36000" tIns="36000" rIns="36000" bIns="36000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fld id="{6A55593E-38F3-4BEB-B329-A2115F1C14A6}" type="slidenum">
              <a:rPr lang="ru-RU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026" name="Picture 2" descr="R:\DMRB\logo\logoVSK_base_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2348" y="368660"/>
            <a:ext cx="1877016" cy="506349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63466" y="1000302"/>
            <a:ext cx="483355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148704" y="1000302"/>
            <a:ext cx="1174877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45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764215"/>
            <a:ext cx="20002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7410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2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45614" y="6356352"/>
            <a:ext cx="425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FC409AC-B564-45F8-A4AE-114CD44927E7}" type="slidenum">
              <a:rPr lang="ru-RU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520702"/>
            <a:ext cx="169862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67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8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29EB49-131F-4DAC-AE1D-81190751E4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98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560388" y="4005263"/>
            <a:ext cx="4346575" cy="504825"/>
          </a:xfrm>
        </p:spPr>
        <p:txBody>
          <a:bodyPr/>
          <a:lstStyle/>
          <a:p>
            <a:pPr eaLnBrk="1" hangingPunct="1"/>
            <a:r>
              <a:rPr lang="ru-RU" sz="1200" b="1" i="1" smtClean="0">
                <a:solidFill>
                  <a:schemeClr val="accent1"/>
                </a:solidFill>
              </a:rPr>
              <a:t/>
            </a:r>
            <a:br>
              <a:rPr lang="ru-RU" sz="1200" b="1" i="1" smtClean="0">
                <a:solidFill>
                  <a:schemeClr val="accent1"/>
                </a:solidFill>
              </a:rPr>
            </a:br>
            <a:endParaRPr lang="ru-RU" sz="1200" b="1" i="1" smtClean="0">
              <a:solidFill>
                <a:schemeClr val="accent1"/>
              </a:solidFill>
            </a:endParaRPr>
          </a:p>
        </p:txBody>
      </p:sp>
      <p:sp>
        <p:nvSpPr>
          <p:cNvPr id="10243" name="Заголовок 1"/>
          <p:cNvSpPr txBox="1">
            <a:spLocks/>
          </p:cNvSpPr>
          <p:nvPr/>
        </p:nvSpPr>
        <p:spPr bwMode="auto">
          <a:xfrm>
            <a:off x="554732" y="4149080"/>
            <a:ext cx="45624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i="1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2014г</a:t>
            </a:r>
            <a:r>
              <a:rPr lang="ru-RU" b="1" i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b="1" i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704850" y="1916113"/>
            <a:ext cx="56880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Добровольное медицинское страхование</a:t>
            </a:r>
            <a:endParaRPr lang="ru-RU" sz="28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79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48383" y="477044"/>
            <a:ext cx="6852890" cy="6477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Преимущества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ДМС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в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СОАО «ВСК» </a:t>
            </a:r>
          </a:p>
          <a:p>
            <a:pPr>
              <a:defRPr/>
            </a:pPr>
            <a:endParaRPr lang="ru-RU" sz="2000" b="1" kern="0" dirty="0">
              <a:solidFill>
                <a:srgbClr val="0057B8"/>
              </a:solidFill>
              <a:latin typeface="Tahoma"/>
            </a:endParaRPr>
          </a:p>
        </p:txBody>
      </p:sp>
      <p:sp>
        <p:nvSpPr>
          <p:cNvPr id="43011" name="Rectangle 11"/>
          <p:cNvSpPr>
            <a:spLocks noGrp="1" noChangeArrowheads="1"/>
          </p:cNvSpPr>
          <p:nvPr>
            <p:ph sz="quarter" idx="4294967295"/>
          </p:nvPr>
        </p:nvSpPr>
        <p:spPr>
          <a:xfrm>
            <a:off x="632520" y="1253542"/>
            <a:ext cx="8641085" cy="4524315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fontAlgn="b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Одна из самых обширных региональных сетей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на страховом рынке РФ</a:t>
            </a:r>
          </a:p>
          <a:p>
            <a:pPr fontAlgn="b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Присутствие в каждом филиале ВСК сотрудников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ответственных за организацию медицинского страхования и сопровождения наших клиентов в регионе.  </a:t>
            </a:r>
          </a:p>
          <a:p>
            <a:pPr fontAlgn="b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Организация медицинской помощи застрахованным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по всей территории России</a:t>
            </a:r>
          </a:p>
          <a:p>
            <a:pPr fontAlgn="b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Уникальный опыт страхования  по ДМС сотрудников 11 Территориальных банков Сбербанка России (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170 тысячи человек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 и других клиентов.</a:t>
            </a:r>
          </a:p>
          <a:p>
            <a:pPr fontAlgn="b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Единая всероссийская круглосуточная система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организации медицинской помощи, включая единый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бесплатный федеральный номер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fontAlgn="b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Индивидуальный административный куратор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для каждого клиента.</a:t>
            </a:r>
          </a:p>
          <a:p>
            <a:pPr fontAlgn="b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Сервисные программы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VIP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-сотрудников.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fontAlgn="b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endParaRPr lang="ru-RU" sz="1600" dirty="0" smtClean="0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5AA8">
                    <a:lumMod val="50000"/>
                  </a:srgbClr>
                </a:solidFill>
              </a:rPr>
              <a:t> </a:t>
            </a:r>
            <a:fld id="{37423A29-E17E-4B9B-86BA-6332C9FAB7E2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9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  <p:pic>
        <p:nvPicPr>
          <p:cNvPr id="9" name="Picture 2" descr="C:\Documents and Settings\All Users\Документы\Мои рисунки\Образцы рисунков\1.Человечки\Белые челы\h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625" y="4077072"/>
            <a:ext cx="1724992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15932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2262" y="5282139"/>
            <a:ext cx="1946982" cy="144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schemeClr val="bg1"/>
            </a:inn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B71611-E47D-4027-BD80-6EB964DECB53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10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4488" y="908720"/>
            <a:ext cx="88078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">
              <a:lnSpc>
                <a:spcPct val="150000"/>
              </a:lnSpc>
              <a:buFont typeface="+mj-lt"/>
              <a:buAutoNum type="arabicPeriod" startAt="7"/>
            </a:pP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Более 6 000 договоров с медицинскими учреждениями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территории России и зарубежья, долгосрочный  характер взаимоотношений с  партнерами.</a:t>
            </a:r>
          </a:p>
          <a:p>
            <a:pPr marL="342900" indent="-342900" fontAlgn="b">
              <a:lnSpc>
                <a:spcPct val="150000"/>
              </a:lnSpc>
              <a:buFont typeface="+mj-lt"/>
              <a:buAutoNum type="arabicPeriod" startAt="7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Эффективная организация программы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«Врач офиса»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позволяющая снизить уровень заболеваемости застрахованных сотрудников.</a:t>
            </a:r>
          </a:p>
          <a:p>
            <a:pPr marL="342900" indent="-342900" fontAlgn="b">
              <a:lnSpc>
                <a:spcPct val="150000"/>
              </a:lnSpc>
              <a:buFont typeface="+mj-lt"/>
              <a:buAutoNum type="arabicPeriod" startAt="7"/>
            </a:pP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Постоянный контроль качества </a:t>
            </a:r>
            <a:r>
              <a:rPr lang="ru-RU" sz="1600" dirty="0" smtClean="0"/>
              <a:t>предоставляемых </a:t>
            </a:r>
            <a:r>
              <a:rPr lang="ru-RU" sz="1600" dirty="0"/>
              <a:t>медицинских услуг на предмет их соответствия </a:t>
            </a:r>
            <a:r>
              <a:rPr lang="ru-RU" sz="1600" dirty="0" smtClean="0"/>
              <a:t>стандартам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 fontAlgn="b">
              <a:lnSpc>
                <a:spcPct val="150000"/>
              </a:lnSpc>
              <a:buFont typeface="+mj-lt"/>
              <a:buAutoNum type="arabicPeriod" startAt="7"/>
            </a:pP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Использование дистанционных (</a:t>
            </a:r>
            <a:r>
              <a:rPr lang="ru-RU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телемедицинских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технологий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проведения необходимых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медицинских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консультаций со специалистами ведущих НИИ.</a:t>
            </a:r>
          </a:p>
          <a:p>
            <a:pPr marL="342900" indent="-342900" fontAlgn="b">
              <a:lnSpc>
                <a:spcPct val="150000"/>
              </a:lnSpc>
              <a:buFont typeface="+mj-lt"/>
              <a:buAutoNum type="arabicPeriod" startAt="7"/>
            </a:pP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Более 300 000 застрахованных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доверяют СОАО «ВСК» заботу о своем здоровье.</a:t>
            </a:r>
          </a:p>
          <a:p>
            <a:pPr marL="342900" indent="-342900" fontAlgn="b">
              <a:lnSpc>
                <a:spcPct val="150000"/>
              </a:lnSpc>
              <a:buFont typeface="+mj-lt"/>
              <a:buAutoNum type="arabicPeriod" startAt="7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Наличие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рекомендаций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наших клиентов  по ДМС.</a:t>
            </a:r>
          </a:p>
          <a:p>
            <a:pPr marL="342900" indent="-342900" fontAlgn="b">
              <a:lnSpc>
                <a:spcPct val="150000"/>
              </a:lnSpc>
              <a:buFont typeface="+mj-lt"/>
              <a:buAutoNum type="arabicPeriod" startAt="7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Возможность организации лечения и проведения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диагностики в ведущих клиниках Зап. Европы, прямое сотрудничество с ведущими зарубежными клиниками: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48383" y="477044"/>
            <a:ext cx="6852890" cy="6477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Преимущества ДМС в СОАО «ВСК» </a:t>
            </a:r>
          </a:p>
          <a:p>
            <a:pPr>
              <a:defRPr/>
            </a:pPr>
            <a:endParaRPr lang="ru-RU" sz="2000" b="1" kern="0" dirty="0">
              <a:solidFill>
                <a:srgbClr val="0057B8"/>
              </a:solidFill>
              <a:latin typeface="Tahoma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668" y="5282139"/>
            <a:ext cx="2407083" cy="144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doktormunhen.ru/img/atos-muench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7592" y="5282139"/>
            <a:ext cx="2713516" cy="143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0305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48383" y="477044"/>
            <a:ext cx="6852890" cy="6477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Наши клиенты по ДМС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>
              <a:defRPr/>
            </a:pPr>
            <a:endParaRPr lang="ru-RU" sz="2000" b="1" kern="0" dirty="0">
              <a:solidFill>
                <a:srgbClr val="0057B8"/>
              </a:solidFill>
              <a:latin typeface="Tahoma"/>
            </a:endParaRPr>
          </a:p>
        </p:txBody>
      </p:sp>
      <p:sp>
        <p:nvSpPr>
          <p:cNvPr id="43011" name="Rectangle 11"/>
          <p:cNvSpPr>
            <a:spLocks noGrp="1" noChangeArrowheads="1"/>
          </p:cNvSpPr>
          <p:nvPr>
            <p:ph sz="quarter" idx="4294967295"/>
          </p:nvPr>
        </p:nvSpPr>
        <p:spPr>
          <a:xfrm>
            <a:off x="416496" y="1227112"/>
            <a:ext cx="4392488" cy="5287601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Среднерусский банк Сбербанка России</a:t>
            </a:r>
          </a:p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ООО «Русский Стандарт Водка»</a:t>
            </a:r>
          </a:p>
          <a:p>
            <a:pPr lvl="0"/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Тиккурила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МОСТРАНСАВТО</a:t>
            </a:r>
          </a:p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ГК «РОШ» </a:t>
            </a:r>
          </a:p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ЗАО «ТЦ «Останкино»</a:t>
            </a:r>
          </a:p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ФГУП 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Ростехинвентаризация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- Федеральное БТИ»</a:t>
            </a:r>
          </a:p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ОАО «Московский Вертолетный завод имени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М.Л.Миля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ООО КБ «БФГ-Кредит»</a:t>
            </a:r>
          </a:p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ЗАО Фирма «Август»</a:t>
            </a:r>
          </a:p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ОАО «Корпорация ТЭН»</a:t>
            </a:r>
          </a:p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Международный союз экономистов</a:t>
            </a:r>
          </a:p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ЗАО «Эр-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Стайл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Софтлаб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ФГУП «Управление ведомственной охраны Министерства транспорта РФ»,</a:t>
            </a:r>
          </a:p>
          <a:p>
            <a:pPr fontAlgn="b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endParaRPr lang="ru-RU" sz="1600" dirty="0" smtClean="0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5AA8">
                    <a:lumMod val="50000"/>
                  </a:srgbClr>
                </a:solidFill>
              </a:rPr>
              <a:t> </a:t>
            </a:r>
            <a:fld id="{37423A29-E17E-4B9B-86BA-6332C9FAB7E2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11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  <p:pic>
        <p:nvPicPr>
          <p:cNvPr id="8" name="Рисунок 7" descr="C:\Users\Vorobyevaim\Desktop\imagesCALB5G3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28" y="4830693"/>
            <a:ext cx="2705100" cy="16840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11"/>
          <p:cNvSpPr>
            <a:spLocks noGrp="1" noChangeArrowheads="1"/>
          </p:cNvSpPr>
          <p:nvPr>
            <p:ph sz="quarter" idx="4294967295"/>
          </p:nvPr>
        </p:nvSpPr>
        <p:spPr>
          <a:xfrm>
            <a:off x="5119489" y="1262558"/>
            <a:ext cx="4392488" cy="3711785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Группа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компаний «Связной»</a:t>
            </a:r>
          </a:p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ФГУП «Российская телевизионная и радиовещательная сеть»</a:t>
            </a:r>
          </a:p>
          <a:p>
            <a:pPr lvl="0"/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Ходинг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Транзас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ЗАО «Комплексные энергетические системы»</a:t>
            </a:r>
          </a:p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ОАО Банк «Возрождение»</a:t>
            </a:r>
          </a:p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Общественно-государственное объединение «Всероссийское физкультурно-спортивное общество «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Динамо»</a:t>
            </a:r>
          </a:p>
          <a:p>
            <a:pPr marL="0" lv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многие другие компании </a:t>
            </a:r>
          </a:p>
          <a:p>
            <a:pPr fontAlgn="b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endParaRPr lang="ru-RU" sz="16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2780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8904" y="5129809"/>
            <a:ext cx="172819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4C095-187C-4FB5-AFC0-63065A56B6E7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12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67320" y="1268760"/>
            <a:ext cx="860616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Введен принцип тройного закрепления и персональной ответственности.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95311" y="1772816"/>
            <a:ext cx="867817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BC0C2F"/>
              </a:buClr>
              <a:buFont typeface="Wingdings" pitchFamily="2" charset="2"/>
              <a:buNone/>
            </a:pPr>
            <a:r>
              <a:rPr lang="ru-RU" sz="1600" dirty="0">
                <a:solidFill>
                  <a:prstClr val="black"/>
                </a:solidFill>
                <a:latin typeface="Tahoma"/>
                <a:cs typeface="Arial" pitchFamily="34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Предполагает закрепление за каждым юридическим лицом (Страхователем по Договору ДМС) трех ответственных лиц в рамках своей компетенции: 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spcAft>
                <a:spcPts val="1000"/>
              </a:spcAft>
              <a:buClr>
                <a:srgbClr val="BC0C2F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Администратор Договора ДМС (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account manager)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осуществляющий  прием и обработку всех входящих запросов Страхователя; 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spcAft>
                <a:spcPts val="1000"/>
              </a:spcAft>
              <a:buClr>
                <a:srgbClr val="BC0C2F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Медицинский менеджер (врач – куратор), ответственный за решение вопросов связанных с оказанием медицинских услуг и консультаций (при наличии в регионе);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spcAft>
                <a:spcPts val="1000"/>
              </a:spcAft>
              <a:buClr>
                <a:srgbClr val="BC0C2F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Личный врач, Корпоративный врач, Врач офиса, осуществляющий централизованный прием Застрахованных по конкретному договору ДМС (при наличии в регионе).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556771" y="358552"/>
            <a:ext cx="742057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Преимущества ДМС в СОАО «ВСК» </a:t>
            </a:r>
          </a:p>
          <a:p>
            <a:pPr eaLnBrk="0" hangingPunct="0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Сопровождение договоров ДМС</a:t>
            </a:r>
          </a:p>
        </p:txBody>
      </p:sp>
    </p:spTree>
    <p:extLst>
      <p:ext uri="{BB962C8B-B14F-4D97-AF65-F5344CB8AC3E}">
        <p14:creationId xmlns:p14="http://schemas.microsoft.com/office/powerpoint/2010/main" val="39121669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All Users\Документы\Мои рисунки\Образцы рисунков\1.Человечки\Белые челы\врач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3594" y="4517732"/>
            <a:ext cx="1336543" cy="2004814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56771" y="358552"/>
            <a:ext cx="7420570" cy="838200"/>
          </a:xfrm>
        </p:spPr>
        <p:txBody>
          <a:bodyPr/>
          <a:lstStyle/>
          <a:p>
            <a:pPr lvl="0"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Преимущества ДМС в СОАО «ВСК» 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Сервисные программы ДМС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32520" y="1268760"/>
            <a:ext cx="862362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Медицинский менеджер (врач-куратор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632520" y="1844824"/>
            <a:ext cx="8623622" cy="3168352"/>
          </a:xfrm>
          <a:prstGeom prst="rect">
            <a:avLst/>
          </a:prstGeom>
        </p:spPr>
        <p:txBody>
          <a:bodyPr/>
          <a:lstStyle/>
          <a:p>
            <a:pPr marL="342900" indent="-342900" algn="just" fontAlgn="auto">
              <a:lnSpc>
                <a:spcPct val="150000"/>
              </a:lnSpc>
              <a:spcBef>
                <a:spcPct val="20000"/>
              </a:spcBef>
              <a:spcAft>
                <a:spcPts val="1000"/>
              </a:spcAft>
              <a:buClr>
                <a:srgbClr val="BC0C2F"/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Профессиональные медицинские консультации;</a:t>
            </a:r>
          </a:p>
          <a:p>
            <a:pPr marL="342900" indent="-342900" algn="just" fontAlgn="auto">
              <a:lnSpc>
                <a:spcPct val="150000"/>
              </a:lnSpc>
              <a:spcBef>
                <a:spcPct val="20000"/>
              </a:spcBef>
              <a:spcAft>
                <a:spcPts val="1000"/>
              </a:spcAft>
              <a:buClr>
                <a:srgbClr val="BC0C2F"/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Подбор ЛПУ, врачей – специалистов, исходя из нозологической формы заболевания;</a:t>
            </a:r>
          </a:p>
          <a:p>
            <a:pPr marL="342900" indent="-342900" algn="just" fontAlgn="auto">
              <a:lnSpc>
                <a:spcPct val="150000"/>
              </a:lnSpc>
              <a:spcBef>
                <a:spcPct val="20000"/>
              </a:spcBef>
              <a:spcAft>
                <a:spcPts val="1000"/>
              </a:spcAft>
              <a:buClr>
                <a:srgbClr val="BC0C2F"/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Оперативное решение проблемных вопросов в ЛПУ (в режиме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on-line)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в интересах Застрахованных;</a:t>
            </a:r>
          </a:p>
          <a:p>
            <a:pPr marL="342900" indent="-342900" algn="just" fontAlgn="auto">
              <a:lnSpc>
                <a:spcPct val="150000"/>
              </a:lnSpc>
              <a:spcBef>
                <a:spcPct val="20000"/>
              </a:spcBef>
              <a:spcAft>
                <a:spcPts val="1000"/>
              </a:spcAft>
              <a:buClr>
                <a:srgbClr val="BC0C2F"/>
              </a:buClr>
              <a:buFont typeface="Wingdings" pitchFamily="2" charset="2"/>
              <a:buChar char="Ø"/>
              <a:defRPr/>
            </a:pPr>
            <a:r>
              <a:rPr lang="ru-RU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Курация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Застрахованных  пребывающих на стационарном лечении и контроль над адекватностью оказания медицинской помощи.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fontAlgn="auto">
              <a:lnSpc>
                <a:spcPct val="150000"/>
              </a:lnSpc>
              <a:spcBef>
                <a:spcPct val="20000"/>
              </a:spcBef>
              <a:spcAft>
                <a:spcPts val="1000"/>
              </a:spcAft>
              <a:buClr>
                <a:srgbClr val="BC0C2F"/>
              </a:buClr>
              <a:buFont typeface="Wingdings" pitchFamily="2" charset="2"/>
              <a:buChar char="Ø"/>
              <a:defRPr/>
            </a:pP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ct val="20000"/>
              </a:spcBef>
              <a:spcAft>
                <a:spcPts val="1000"/>
              </a:spcAft>
              <a:buClr>
                <a:srgbClr val="BC0C2F"/>
              </a:buClr>
              <a:defRPr/>
            </a:pPr>
            <a:r>
              <a:rPr lang="ru-RU" sz="1200" dirty="0" smtClean="0">
                <a:solidFill>
                  <a:prstClr val="black"/>
                </a:solidFill>
                <a:latin typeface="Tahoma"/>
                <a:cs typeface="Arial" pitchFamily="34" charset="0"/>
              </a:rPr>
              <a:t>* При наличии возможности в регионе</a:t>
            </a: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9345617" y="6356380"/>
            <a:ext cx="425450" cy="365125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fld id="{492C3ADB-59DA-4F8B-BA2C-EAA9F2D65892}" type="slidenum">
              <a:rPr lang="ru-RU" sz="1000" smtClean="0">
                <a:solidFill>
                  <a:srgbClr val="005AA8">
                    <a:lumMod val="50000"/>
                  </a:srgbClr>
                </a:solidFill>
                <a:latin typeface="Tahoma"/>
              </a:rPr>
              <a:pPr algn="r">
                <a:defRPr/>
              </a:pPr>
              <a:t>13</a:t>
            </a:fld>
            <a:endParaRPr lang="ru-RU" sz="1000" dirty="0">
              <a:solidFill>
                <a:srgbClr val="005AA8">
                  <a:lumMod val="50000"/>
                </a:srgbClr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985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60648"/>
            <a:ext cx="7410450" cy="77809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Преимущества ДМС в СОАО «ВСК» 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Сервисные программы ДМС</a:t>
            </a:r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632525" y="1268760"/>
            <a:ext cx="861308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Clr>
                <a:srgbClr val="BC0C2F"/>
              </a:buClr>
            </a:pPr>
            <a:r>
              <a:rPr lang="ru-RU" sz="1600" dirty="0">
                <a:solidFill>
                  <a:prstClr val="black"/>
                </a:solidFill>
                <a:latin typeface="Tahoma"/>
                <a:cs typeface="Arial" pitchFamily="34" charset="0"/>
              </a:rPr>
              <a:t>	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Корпоративный врач 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VIP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BC0C2F"/>
              </a:buClr>
              <a:buFont typeface="Wingdings" pitchFamily="2" charset="2"/>
              <a:buNone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Для высшего руководства компании предоставляется без дополнительной оплаты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рограмма «ВИП обслуживание»: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BC0C2F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персональный врач, ответственный за здоровье руководителя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компании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BC0C2F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выезжает на дом 7 дней в неделю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принимая вызовы до 18:00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BC0C2F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круглосуточная связь с врачом по сотовому телефону.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BC0C2F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врач сопровождает руководителя при визитах в лечебные учреждения, организует при необходимости консилиумы;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BC0C2F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врач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посещает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стационаре,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проверяет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качество и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объем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BC0C2F"/>
              </a:buClr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предоставленной медицинской помощи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BC0C2F"/>
              </a:buClr>
            </a:pP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BC0C2F"/>
              </a:buClr>
            </a:pP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BC0C2F"/>
              </a:buClr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 При наличии возможности в регионе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9345617" y="6356380"/>
            <a:ext cx="425450" cy="365125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fld id="{492C3ADB-59DA-4F8B-BA2C-EAA9F2D65892}" type="slidenum">
              <a:rPr lang="ru-RU" sz="1000" smtClean="0">
                <a:solidFill>
                  <a:srgbClr val="005AA8">
                    <a:lumMod val="50000"/>
                  </a:srgbClr>
                </a:solidFill>
                <a:latin typeface="Tahoma"/>
              </a:rPr>
              <a:pPr algn="r">
                <a:defRPr/>
              </a:pPr>
              <a:t>14</a:t>
            </a:fld>
            <a:endParaRPr lang="ru-RU" sz="1000" dirty="0">
              <a:solidFill>
                <a:srgbClr val="005AA8">
                  <a:lumMod val="50000"/>
                </a:srgbClr>
              </a:solidFill>
              <a:latin typeface="Tahoma"/>
            </a:endParaRPr>
          </a:p>
        </p:txBody>
      </p:sp>
      <p:pic>
        <p:nvPicPr>
          <p:cNvPr id="5121" name="Picture 1" descr="C:\Documents and Settings\All Users\Документы\Мои рисунки\Образцы рисунков\1.Человечки\Белые челы\телефон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9311" y="4572387"/>
            <a:ext cx="1336494" cy="19665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96573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776292" y="2457252"/>
            <a:ext cx="8569325" cy="1512888"/>
          </a:xfrm>
        </p:spPr>
        <p:txBody>
          <a:bodyPr anchor="ctr"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БЛАГОДАРИМ ЗА ВНИМАНИЕ! </a:t>
            </a: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9345617" y="6356380"/>
            <a:ext cx="425450" cy="365125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fld id="{492C3ADB-59DA-4F8B-BA2C-EAA9F2D65892}" type="slidenum">
              <a:rPr lang="ru-RU" sz="1000" smtClean="0">
                <a:solidFill>
                  <a:srgbClr val="005AA8">
                    <a:lumMod val="50000"/>
                  </a:srgbClr>
                </a:solidFill>
                <a:latin typeface="Tahoma"/>
              </a:rPr>
              <a:pPr algn="r">
                <a:defRPr/>
              </a:pPr>
              <a:t>15</a:t>
            </a:fld>
            <a:endParaRPr lang="ru-RU" sz="1000" dirty="0">
              <a:solidFill>
                <a:srgbClr val="005AA8">
                  <a:lumMod val="50000"/>
                </a:srgbClr>
              </a:solidFill>
              <a:latin typeface="Tahom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36450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503" y="23597"/>
            <a:ext cx="7410450" cy="13668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СОАО «ВСК» сегодня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5CA185-1147-4E0E-9EB3-D2EE3024BE4D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1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62715475"/>
              </p:ext>
            </p:extLst>
          </p:nvPr>
        </p:nvGraphicFramePr>
        <p:xfrm>
          <a:off x="1280592" y="1165225"/>
          <a:ext cx="6840760" cy="53802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{21E4AEA4-8DFA-4A89-87EB-49C32662AFE0}</a:tableStyleId>
              </a:tblPr>
              <a:tblGrid>
                <a:gridCol w="1306731"/>
                <a:gridCol w="5534029"/>
              </a:tblGrid>
              <a:tr h="1222299">
                <a:tc>
                  <a:txBody>
                    <a:bodyPr/>
                    <a:lstStyle/>
                    <a:p>
                      <a:pPr marL="179705"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600" kern="50" dirty="0">
                        <a:effectLst/>
                        <a:latin typeface="Arial"/>
                        <a:ea typeface="Arial Unicode MS"/>
                        <a:cs typeface="Times New Roman"/>
                      </a:endParaRPr>
                    </a:p>
                  </a:txBody>
                  <a:tcPr marL="53032" marR="5303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0" dirty="0" smtClean="0">
                          <a:solidFill>
                            <a:srgbClr val="1161C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ЛИДЕРСТВО</a:t>
                      </a:r>
                      <a:endParaRPr lang="ru-RU" sz="1200" dirty="0">
                        <a:solidFill>
                          <a:srgbClr val="1161C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ВСК работает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более 20 лет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 является одним из признанных лидеров на рынке страховых услуг России, демонстрируя стабильную динамику роста доли рынка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ru-RU" sz="1200" b="0" kern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b="0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53032" marR="53032" marT="0" marB="0">
                    <a:solidFill>
                      <a:schemeClr val="bg1"/>
                    </a:solidFill>
                  </a:tcPr>
                </a:tc>
              </a:tr>
              <a:tr h="1041476">
                <a:tc>
                  <a:txBody>
                    <a:bodyPr/>
                    <a:lstStyle/>
                    <a:p>
                      <a:pPr marL="179705"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600" kern="50" dirty="0">
                        <a:effectLst/>
                        <a:latin typeface="Arial"/>
                        <a:ea typeface="Arial Unicode MS"/>
                        <a:cs typeface="Times New Roman"/>
                      </a:endParaRPr>
                    </a:p>
                  </a:txBody>
                  <a:tcPr marL="53032" marR="5303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0" dirty="0" smtClean="0">
                          <a:solidFill>
                            <a:srgbClr val="1161C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НАДЁЖНОСТЬ</a:t>
                      </a:r>
                      <a:endParaRPr lang="ru-RU" sz="1200" b="1" kern="1000" dirty="0">
                        <a:solidFill>
                          <a:srgbClr val="1161C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ВСК ежегодно подтверждает наивысший национальный </a:t>
                      </a:r>
                      <a:r>
                        <a:rPr lang="ru-RU" sz="1200" b="1" kern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рейтинг А++ </a:t>
                      </a:r>
                      <a:r>
                        <a:rPr lang="ru-RU" sz="1200" b="0" kern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«Исключительно высокий уровень надежности» по версии рейтингового агентства «Эксперт РА».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53032" marR="53032" marT="0" marB="0" anchor="ctr">
                    <a:solidFill>
                      <a:schemeClr val="bg1"/>
                    </a:solidFill>
                  </a:tcPr>
                </a:tc>
              </a:tr>
              <a:tr h="934337">
                <a:tc>
                  <a:txBody>
                    <a:bodyPr/>
                    <a:lstStyle/>
                    <a:p>
                      <a:pPr marL="179705"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600" kern="50" dirty="0">
                        <a:effectLst/>
                        <a:latin typeface="Arial"/>
                        <a:ea typeface="Arial Unicode MS"/>
                        <a:cs typeface="Times New Roman"/>
                      </a:endParaRPr>
                    </a:p>
                  </a:txBody>
                  <a:tcPr marL="53032" marR="5303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0" dirty="0" smtClean="0">
                          <a:solidFill>
                            <a:srgbClr val="1161C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ДОВЕРИЕ</a:t>
                      </a:r>
                      <a:endParaRPr lang="ru-RU" sz="1200" b="1" kern="1000" dirty="0">
                        <a:solidFill>
                          <a:srgbClr val="1161C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 защитой ВСК находятся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свыше 5 млн россиян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более 130 тыс. предприятий и организаций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b="0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53032" marR="53032" marT="0" marB="0">
                    <a:solidFill>
                      <a:schemeClr val="bg1"/>
                    </a:solidFill>
                  </a:tcPr>
                </a:tc>
              </a:tr>
              <a:tr h="1172352">
                <a:tc>
                  <a:txBody>
                    <a:bodyPr/>
                    <a:lstStyle/>
                    <a:p>
                      <a:pPr marL="179705"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600" kern="50" dirty="0">
                        <a:effectLst/>
                        <a:latin typeface="Arial"/>
                        <a:ea typeface="Arial Unicode MS"/>
                        <a:cs typeface="Times New Roman"/>
                      </a:endParaRPr>
                    </a:p>
                  </a:txBody>
                  <a:tcPr marL="53032" marR="5303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000" dirty="0">
                          <a:solidFill>
                            <a:srgbClr val="1161C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МАСШТАБ</a:t>
                      </a: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Региональная сеть ВСК насчитывает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более 800 филиалов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 отделений во всех субъектах России, что дает возможность эффективно сопровождать договоры страхования и урегулировать убытки по всей стране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ru-RU" sz="1200" b="0" kern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b="0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53032" marR="53032" marT="0" marB="0" anchor="ctr">
                    <a:solidFill>
                      <a:schemeClr val="bg1"/>
                    </a:solidFill>
                  </a:tcPr>
                </a:tc>
              </a:tr>
              <a:tr h="911520">
                <a:tc>
                  <a:txBody>
                    <a:bodyPr/>
                    <a:lstStyle/>
                    <a:p>
                      <a:pPr marL="179705"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600" kern="50" dirty="0">
                        <a:effectLst/>
                        <a:latin typeface="Arial"/>
                        <a:ea typeface="Arial Unicode MS"/>
                        <a:cs typeface="Times New Roman"/>
                      </a:endParaRPr>
                    </a:p>
                  </a:txBody>
                  <a:tcPr marL="53032" marR="5303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000" dirty="0">
                          <a:solidFill>
                            <a:srgbClr val="1161C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ЗАСЛУГИ</a:t>
                      </a: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Высокий уровень работы компании дважды отмечен благодарностью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Президента России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 большой вклад в развитие страхового дела</a:t>
                      </a:r>
                      <a:b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(2002 и 2007 гг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.).</a:t>
                      </a:r>
                      <a:r>
                        <a:rPr lang="ru-RU" sz="1200" b="0" kern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b="0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53032" marR="53032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871" y="1148018"/>
            <a:ext cx="962149" cy="96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871" y="2394376"/>
            <a:ext cx="1016398" cy="93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080" y="3429000"/>
            <a:ext cx="1012901" cy="92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257" y="4581128"/>
            <a:ext cx="102076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676" y="5611416"/>
            <a:ext cx="998538" cy="91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92833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503" y="23597"/>
            <a:ext cx="7410450" cy="13668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СОАО «ВСК» сегодня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5CA185-1147-4E0E-9EB3-D2EE3024BE4D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2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1546786"/>
            <a:ext cx="1544348" cy="213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Vorobyevaim\Desktop\ук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34" y="4422247"/>
            <a:ext cx="1389971" cy="138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70279" y="1546786"/>
            <a:ext cx="6436940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sz="1400" b="1" kern="1000" dirty="0">
                <a:solidFill>
                  <a:srgbClr val="1161C1"/>
                </a:solidFill>
                <a:latin typeface="Arial" pitchFamily="34" charset="0"/>
                <a:cs typeface="Arial" pitchFamily="34" charset="0"/>
              </a:rPr>
              <a:t>КАЧЕСТВО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sz="1400" kern="100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sz="1400" kern="1000" dirty="0">
                <a:latin typeface="Arial" pitchFamily="34" charset="0"/>
                <a:cs typeface="Arial" pitchFamily="34" charset="0"/>
              </a:rPr>
              <a:t>Страховой Дом ВСК обеспечивает </a:t>
            </a:r>
            <a:r>
              <a:rPr lang="ru-RU" sz="1400" b="1" kern="1000" dirty="0">
                <a:latin typeface="Arial" pitchFamily="34" charset="0"/>
                <a:cs typeface="Arial" pitchFamily="34" charset="0"/>
              </a:rPr>
              <a:t>высокое качество работы </a:t>
            </a:r>
            <a:r>
              <a:rPr lang="ru-RU" sz="1400" kern="1000" dirty="0">
                <a:latin typeface="Arial" pitchFamily="34" charset="0"/>
                <a:cs typeface="Arial" pitchFamily="34" charset="0"/>
              </a:rPr>
              <a:t>на всех этапах своей деятельности. Соблюдение требований ГОСТ ISO 9001-2011 (ISO 9001:2008) в компании позволяет повысить ее конкурентоспособность и качество услуг, а также снизить издержки, способствует эффективному построению </a:t>
            </a:r>
            <a:r>
              <a:rPr lang="ru-RU" sz="1400" kern="1000" dirty="0" err="1">
                <a:latin typeface="Arial" pitchFamily="34" charset="0"/>
                <a:cs typeface="Arial" pitchFamily="34" charset="0"/>
              </a:rPr>
              <a:t>клиентоориентированного</a:t>
            </a:r>
            <a:r>
              <a:rPr lang="ru-RU" sz="1400" kern="1000" dirty="0">
                <a:latin typeface="Arial" pitchFamily="34" charset="0"/>
                <a:cs typeface="Arial" pitchFamily="34" charset="0"/>
              </a:rPr>
              <a:t> бизнеса</a:t>
            </a:r>
            <a:r>
              <a:rPr lang="ru-RU" sz="1600" kern="1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73953" y="4565896"/>
            <a:ext cx="4953000" cy="11026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1400" b="1" kern="1000" dirty="0">
                <a:solidFill>
                  <a:srgbClr val="1161C1"/>
                </a:solidFill>
                <a:latin typeface="Arial" pitchFamily="34" charset="0"/>
                <a:cs typeface="Arial" pitchFamily="34" charset="0"/>
              </a:rPr>
              <a:t>УСТАВНОЙ КАПИТАЛ </a:t>
            </a:r>
            <a:endParaRPr lang="ru-RU" sz="1400" b="1" kern="1000" dirty="0" smtClean="0">
              <a:solidFill>
                <a:srgbClr val="1161C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ru-RU" sz="1400" b="1" kern="1000" dirty="0">
              <a:solidFill>
                <a:srgbClr val="1161C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1400" kern="1000" dirty="0">
                <a:latin typeface="Arial" pitchFamily="34" charset="0"/>
                <a:cs typeface="Arial" pitchFamily="34" charset="0"/>
              </a:rPr>
              <a:t>Уставной капитал ВСК составляет </a:t>
            </a:r>
            <a:r>
              <a:rPr lang="ru-RU" sz="1400" b="1" kern="1000" dirty="0">
                <a:latin typeface="Arial" pitchFamily="34" charset="0"/>
                <a:cs typeface="Arial" pitchFamily="34" charset="0"/>
              </a:rPr>
              <a:t>3,2 миллиарда рублей </a:t>
            </a:r>
          </a:p>
        </p:txBody>
      </p:sp>
    </p:spTree>
    <p:extLst>
      <p:ext uri="{BB962C8B-B14F-4D97-AF65-F5344CB8AC3E}">
        <p14:creationId xmlns:p14="http://schemas.microsoft.com/office/powerpoint/2010/main" val="156392833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ll Users\Документы\Мои рисунки\Образцы рисунков\1.Человечки\Белые челы\h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6615" y="1350714"/>
            <a:ext cx="1802564" cy="2284363"/>
          </a:xfrm>
          <a:prstGeom prst="rect">
            <a:avLst/>
          </a:prstGeom>
          <a:noFill/>
        </p:spPr>
      </p:pic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632521" y="1124744"/>
            <a:ext cx="8353425" cy="3384374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Налоговые льготы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на себестоимость можно отнести 6% от годового ФОТ. </a:t>
            </a:r>
          </a:p>
          <a:p>
            <a:pPr>
              <a:buFont typeface="Wingdings" pitchFamily="2" charset="2"/>
              <a:buChar char="ü"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Уменьшение расходов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которые могут возникнуть в связи с нетрудоспособностью сотрудников. </a:t>
            </a:r>
          </a:p>
          <a:p>
            <a:pPr>
              <a:buFont typeface="Wingdings" pitchFamily="2" charset="2"/>
              <a:buChar char="ü"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Увеличение производительности труда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здоровый коллектив. </a:t>
            </a:r>
          </a:p>
          <a:p>
            <a:pPr>
              <a:buFont typeface="Wingdings" pitchFamily="2" charset="2"/>
              <a:buChar char="ü"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корпоративного духа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позитивный имидж руководителя. 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Доступ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 самым современным методам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диагностики и лечения (медицинским методикам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ведущих клиниках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5CA185-1147-4E0E-9EB3-D2EE3024BE4D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3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60513" y="404466"/>
            <a:ext cx="76327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Преимущества ДМС для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работодателя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ru-RU" sz="2400" b="1" dirty="0" smtClean="0">
              <a:solidFill>
                <a:srgbClr val="0057B8"/>
              </a:solidFill>
              <a:latin typeface="Tahoma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0513" y="5085184"/>
            <a:ext cx="85232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Добровольное </a:t>
            </a:r>
            <a:r>
              <a:rPr lang="ru-RU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медицинское страхование </a:t>
            </a:r>
            <a:r>
              <a:rPr lang="ru-RU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– это механизм </a:t>
            </a:r>
            <a:r>
              <a:rPr lang="ru-RU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управления персоналом</a:t>
            </a:r>
            <a:r>
              <a:rPr lang="ru-RU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возможность </a:t>
            </a:r>
            <a:r>
              <a:rPr lang="ru-RU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контролировать уровень </a:t>
            </a:r>
            <a:r>
              <a:rPr lang="ru-RU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заболеваемости, показатель </a:t>
            </a:r>
            <a:r>
              <a:rPr lang="ru-RU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высокого уровня </a:t>
            </a:r>
            <a:r>
              <a:rPr lang="ru-RU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корпоративной культуры и конкурентное преимущество как работодателя на рынке труда.  </a:t>
            </a:r>
            <a:endParaRPr lang="ru-RU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489219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Documents and Settings\All Users\Документы\Мои рисунки\Образцы рисунков\1.Человечки\Белые челы\exhibitor-workshop-guarantee-succ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6574" y="5570413"/>
            <a:ext cx="1716783" cy="1287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503" y="23597"/>
            <a:ext cx="7410450" cy="1366838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Преимущества ДМС для работодателя. 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Налоговые льготы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344495" y="1268760"/>
            <a:ext cx="9289032" cy="5197354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/>
              <a:t>1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. Отнесение на расходы предприятия страховых взносов по договорам ДМС.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>
                <a:latin typeface="Arial" pitchFamily="34" charset="0"/>
                <a:cs typeface="Arial" pitchFamily="34" charset="0"/>
              </a:rPr>
              <a:t>Согласно п. 16 статьи 255 части II НК РФ "к расходам на оплату труда относятся суммы платежей (взносов) работодателей".</a:t>
            </a:r>
          </a:p>
          <a:p>
            <a:pPr lvl="0"/>
            <a:r>
              <a:rPr lang="ru-RU" sz="1600" dirty="0">
                <a:latin typeface="Arial" pitchFamily="34" charset="0"/>
                <a:cs typeface="Arial" pitchFamily="34" charset="0"/>
              </a:rPr>
              <a:t>В частности "по договорам добровольного личного страхования работников, заключаемым на срок не менее одного года, предусматривающим оплату страховщиками медицинских расходов застрахованных работников".</a:t>
            </a:r>
          </a:p>
          <a:p>
            <a:pPr lvl="0"/>
            <a:r>
              <a:rPr lang="ru-RU" sz="1600" dirty="0">
                <a:latin typeface="Arial" pitchFamily="34" charset="0"/>
                <a:cs typeface="Arial" pitchFamily="34" charset="0"/>
              </a:rPr>
              <a:t>Согласно данной статье, взносы по договорам добровольного личного страхования, предусматривающим оплату полиса добровольного медицинского страхования для застрахованных работников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(штатных)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может быть включен в состав расходов. Размер взносов не должен превышать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6% от суммы расходов на оплату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труда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договор страхования должен был заключен на срок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не менее 1 года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. Налог на добавленную стоимость.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Согласно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п.п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7 п.3 статьи 149 части II НК РФ "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не подлежат налогообложению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… оказание услуг по страхованию. В целях настоящей статьи операциями по страхованию… признаются операции, в результате которых страховая организация получает страховые платежи (вознаграждения) по договорам страхования,….включая страховые взносы…."</a:t>
            </a:r>
          </a:p>
          <a:p>
            <a:pPr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5CA185-1147-4E0E-9EB3-D2EE3024BE4D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4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6634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Documents and Settings\All Users\Документы\Мои рисунки\Образцы рисунков\1.Человечки\Белые челы\ar128041947672275.jpg"/>
          <p:cNvPicPr>
            <a:picLocks noChangeAspect="1" noChangeArrowheads="1"/>
          </p:cNvPicPr>
          <p:nvPr/>
        </p:nvPicPr>
        <p:blipFill>
          <a:blip r:embed="rId2" cstate="print"/>
          <a:srcRect l="25515" r="26291" b="13061"/>
          <a:stretch>
            <a:fillRect/>
          </a:stretch>
        </p:blipFill>
        <p:spPr bwMode="auto">
          <a:xfrm>
            <a:off x="8079010" y="4653136"/>
            <a:ext cx="1117690" cy="15121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503" y="23597"/>
            <a:ext cx="7410450" cy="13668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Преимущества ДМС для работодателя. 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Налоговые льготы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344495" y="1052736"/>
            <a:ext cx="9289032" cy="5805264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. Налог на доходы физических лиц (НДФЛ)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Страховые взносы по договорам ДМС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не облагаются НДФЛ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(как за самого работника, так и за членов его семьи, не состоящих в трудовых отношениях с предприятием) в соответствии с п.3. ст. 213 НК РФ. </a:t>
            </a: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4. Единый социальный налог 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С 1 января 2010 года единый социальный налог (ЕСН) заменяется страховыми взносами. 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Страховые взносы в Пенсионный фонд Российской Федерации, Фонд социального страхования Российской Федерации, Федеральный фонд обязательного медицинского страхования и территориальные фонды обязательного медицинского страхования. При соблюдении следующих требований (ст. 9) Федерального закона РФ «О страховых взносах в Пенсионный фонд РФ, Фонд социального страхования РФ, Федеральный фонд обязательного медицинского страхования и территориальные фонды обязательного медицинского страхования» суммы страховых платежей по ДМС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не подлежат обложению страховыми взносами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для внесения в вышеперечисленные фонды: </a:t>
            </a: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- Договор ДМС заключается на срок не менее одного года 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- Договор ДМС предусматривает оплату страховщиками медицинских расходов застрахованных лиц 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6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5CA185-1147-4E0E-9EB3-D2EE3024BE4D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5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54760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251927"/>
              </p:ext>
            </p:extLst>
          </p:nvPr>
        </p:nvGraphicFramePr>
        <p:xfrm>
          <a:off x="380938" y="1268760"/>
          <a:ext cx="8928100" cy="3368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025"/>
                <a:gridCol w="2232025"/>
                <a:gridCol w="2232025"/>
                <a:gridCol w="2232025"/>
              </a:tblGrid>
              <a:tr h="89077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Выручка предприятия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Расходы предприятия </a:t>
                      </a:r>
                    </a:p>
                  </a:txBody>
                  <a:tcPr marL="91431" marR="91431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Прибыль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(Выручка – расходы)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Налог на прибыль организаций (20%)</a:t>
                      </a:r>
                    </a:p>
                  </a:txBody>
                  <a:tcPr marL="91431" marR="91431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60301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млн.</a:t>
                      </a:r>
                    </a:p>
                    <a:p>
                      <a:pPr algn="ctr"/>
                      <a:endParaRPr lang="ru-RU" sz="14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4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4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Выручка предприятия 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60 млн.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Расходы предприятия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(в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т.ч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ДМС)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млн.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(100 млн.- 60 млн.)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Прибыль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(Выручка – расходы)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 млн.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40 млн. х 20%)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Налог на прибыль организаций (20%)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48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млн.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70 млн.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 +10 млн. ДМС)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 млн.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(100 млн.-70 млн.)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 млн.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(30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млн.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20%)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6650" name="TextBox 2"/>
          <p:cNvSpPr txBox="1">
            <a:spLocks noChangeArrowheads="1"/>
          </p:cNvSpPr>
          <p:nvPr/>
        </p:nvSpPr>
        <p:spPr bwMode="auto">
          <a:xfrm>
            <a:off x="272480" y="5728911"/>
            <a:ext cx="44644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B050"/>
                </a:solidFill>
                <a:latin typeface="Tahoma"/>
              </a:rPr>
              <a:t>          </a:t>
            </a:r>
            <a:r>
              <a:rPr lang="ru-RU" b="1" dirty="0" smtClean="0">
                <a:solidFill>
                  <a:srgbClr val="00B050"/>
                </a:solidFill>
                <a:cs typeface="Arial" pitchFamily="34" charset="0"/>
              </a:rPr>
              <a:t>Экономия </a:t>
            </a:r>
            <a:r>
              <a:rPr lang="ru-RU" b="1" dirty="0">
                <a:solidFill>
                  <a:srgbClr val="00B050"/>
                </a:solidFill>
                <a:cs typeface="Arial" pitchFamily="34" charset="0"/>
              </a:rPr>
              <a:t>2 млн. руб.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Преимущества ДМС для работодателя. 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Налоговые льготы - пример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3280" y="5526918"/>
            <a:ext cx="2432720" cy="133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All Users\Документы\Мои рисунки\Образцы рисунков\1.Человечки\Белые челы\ar130281401460491.jpg"/>
          <p:cNvPicPr>
            <a:picLocks noChangeAspect="1" noChangeArrowheads="1"/>
          </p:cNvPicPr>
          <p:nvPr/>
        </p:nvPicPr>
        <p:blipFill>
          <a:blip r:embed="rId3" cstate="print"/>
          <a:srcRect t="4308" b="13287"/>
          <a:stretch>
            <a:fillRect/>
          </a:stretch>
        </p:blipFill>
        <p:spPr bwMode="auto">
          <a:xfrm>
            <a:off x="4880996" y="5000429"/>
            <a:ext cx="2304257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9208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7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863816"/>
              </p:ext>
            </p:extLst>
          </p:nvPr>
        </p:nvGraphicFramePr>
        <p:xfrm>
          <a:off x="632521" y="980728"/>
          <a:ext cx="8568952" cy="5825826"/>
        </p:xfrm>
        <a:graphic>
          <a:graphicData uri="http://schemas.openxmlformats.org/drawingml/2006/table">
            <a:tbl>
              <a:tblPr/>
              <a:tblGrid>
                <a:gridCol w="1008111"/>
                <a:gridCol w="720080"/>
                <a:gridCol w="792088"/>
                <a:gridCol w="792088"/>
                <a:gridCol w="936104"/>
                <a:gridCol w="792088"/>
                <a:gridCol w="764010"/>
                <a:gridCol w="820166"/>
                <a:gridCol w="882061"/>
                <a:gridCol w="1062156"/>
              </a:tblGrid>
              <a:tr h="187026"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ВАРИАНТЫ ОПЛАТЫ ЛЕЧЕНИЯ СОТРУДНИКОВ ЗА СЧЕТ СРЕДСТВ ПРЕДПРИЯТИЯ 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141" marR="461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9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46141" marR="4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Выручка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141" marR="4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Фонд оплаты труда (ФОТ)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141" marR="4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ФОТ, в том числе единый социальный налог (ЕСН)</a:t>
                      </a:r>
                      <a:endParaRPr lang="ru-RU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141" marR="4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Расходы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141" marR="4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Прибыль 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141" marR="4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Прибыль после налогообложения </a:t>
                      </a:r>
                      <a:endParaRPr lang="ru-RU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141" marR="4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Расходы из прибыли </a:t>
                      </a:r>
                      <a:endParaRPr lang="ru-RU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141" marR="4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Итоговое значение прибыли </a:t>
                      </a:r>
                      <a:endParaRPr lang="ru-RU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141" marR="4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Доп. расходы сотрудника, получившего лечение (уплата НДФЛ - 13%)</a:t>
                      </a:r>
                      <a:endParaRPr lang="ru-RU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141" marR="4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Формула для расчета</a:t>
                      </a:r>
                    </a:p>
                  </a:txBody>
                  <a:tcPr marL="46141" marR="4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1 500 000  </a:t>
                      </a:r>
                    </a:p>
                  </a:txBody>
                  <a:tcPr marL="46141" marR="4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1 000 000  </a:t>
                      </a:r>
                    </a:p>
                  </a:txBody>
                  <a:tcPr marL="46141" marR="4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ФОТ+ЕСН =                 ФОТ * </a:t>
                      </a:r>
                      <a:r>
                        <a:rPr lang="ru-RU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 </a:t>
                      </a: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46141" marR="4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Расходы =                 ФОТ + ЕСН + дополнительные расходы</a:t>
                      </a:r>
                    </a:p>
                  </a:txBody>
                  <a:tcPr marL="46141" marR="4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Прибыль = Выручка - Расходы</a:t>
                      </a:r>
                    </a:p>
                  </a:txBody>
                  <a:tcPr marL="46141" marR="4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Прибыль - </a:t>
                      </a:r>
                      <a:r>
                        <a:rPr lang="ru-RU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20% </a:t>
                      </a: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(налог на прибыль)</a:t>
                      </a:r>
                    </a:p>
                  </a:txBody>
                  <a:tcPr marL="46141" marR="4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46141" marR="4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Прибыль после налогообложения - расходы из прибыли</a:t>
                      </a:r>
                    </a:p>
                  </a:txBody>
                  <a:tcPr marL="46141" marR="4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Средства организации, выделенные на лечение (30 000) * 13%</a:t>
                      </a:r>
                    </a:p>
                  </a:txBody>
                  <a:tcPr marL="46141" marR="4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ВАРИАНТ №1   </a:t>
                      </a: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Оплата лечения сотрудника из прибыли компании</a:t>
                      </a:r>
                    </a:p>
                  </a:txBody>
                  <a:tcPr marL="46141" marR="4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1 500 000  </a:t>
                      </a:r>
                    </a:p>
                  </a:txBody>
                  <a:tcPr marL="46141" marR="4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1 000 000  </a:t>
                      </a:r>
                    </a:p>
                  </a:txBody>
                  <a:tcPr marL="46141" marR="4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</a:t>
                      </a:r>
                      <a:r>
                        <a:rPr lang="ru-RU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350 </a:t>
                      </a: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  </a:t>
                      </a:r>
                    </a:p>
                  </a:txBody>
                  <a:tcPr marL="46141" marR="4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</a:t>
                      </a:r>
                      <a:r>
                        <a:rPr lang="ru-RU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350 </a:t>
                      </a: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  </a:t>
                      </a:r>
                    </a:p>
                  </a:txBody>
                  <a:tcPr marL="46141" marR="4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150 </a:t>
                      </a: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  </a:t>
                      </a:r>
                    </a:p>
                  </a:txBody>
                  <a:tcPr marL="46141" marR="4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120 000  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141" marR="4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расходы на лечение             (30 000)</a:t>
                      </a:r>
                    </a:p>
                  </a:txBody>
                  <a:tcPr marL="46141" marR="4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90 000  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141" marR="4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3 900  </a:t>
                      </a:r>
                    </a:p>
                  </a:txBody>
                  <a:tcPr marL="46141" marR="4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ВАРИАНТ №2  </a:t>
                      </a: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Выплата премии сотруднику для последующей оплаты лечения</a:t>
                      </a:r>
                    </a:p>
                  </a:txBody>
                  <a:tcPr marL="46141" marR="4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1 500 000  </a:t>
                      </a:r>
                    </a:p>
                  </a:txBody>
                  <a:tcPr marL="46141" marR="4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1 000 000 + премия (30 000)                     = 1 030 000</a:t>
                      </a:r>
                    </a:p>
                  </a:txBody>
                  <a:tcPr marL="46141" marR="4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</a:t>
                      </a:r>
                      <a:r>
                        <a:rPr lang="ru-RU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390 500  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141" marR="4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</a:t>
                      </a:r>
                      <a:r>
                        <a:rPr lang="ru-RU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390 500  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141" marR="4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109 500  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141" marR="4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87 600  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141" marR="4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-</a:t>
                      </a:r>
                    </a:p>
                  </a:txBody>
                  <a:tcPr marL="46141" marR="4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87 600  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141" marR="4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3 900  </a:t>
                      </a:r>
                    </a:p>
                  </a:txBody>
                  <a:tcPr marL="46141" marR="4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ВАРИАНТ №3 </a:t>
                      </a: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Оплата лечения сотрудника через средства ДМС</a:t>
                      </a:r>
                    </a:p>
                  </a:txBody>
                  <a:tcPr marL="46141" marR="4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1 500 000  </a:t>
                      </a:r>
                    </a:p>
                  </a:txBody>
                  <a:tcPr marL="46141" marR="4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1 000 000  </a:t>
                      </a:r>
                    </a:p>
                  </a:txBody>
                  <a:tcPr marL="46141" marR="4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1 350 000  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141" marR="4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1 350 000 </a:t>
                      </a: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расходы на ДМС (30 000) =   </a:t>
                      </a:r>
                      <a:r>
                        <a:rPr lang="ru-RU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1 380 000  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141" marR="4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120 000  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141" marR="4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96 000  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141" marR="4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-</a:t>
                      </a:r>
                    </a:p>
                  </a:txBody>
                  <a:tcPr marL="46141" marR="4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96 000  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141" marR="4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Лица, получившие лечение посредством ДМС, освобождены от уплаты НДФЛ</a:t>
                      </a:r>
                    </a:p>
                  </a:txBody>
                  <a:tcPr marL="46141" marR="4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3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141" marR="461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141" marR="461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141" marR="461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141" marR="461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141" marR="461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141" marR="461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141" marR="461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141" marR="461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141" marR="461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141" marR="461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30974"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B05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Таким образом, оплата лечения сотрудников через средства ДМС является как для предприятия, так и лично для сотрудника, самым выгодным способом. Прибыль предприятия после уплаты всех налогов в этом случае максимальна - </a:t>
                      </a:r>
                      <a:r>
                        <a:rPr lang="ru-RU" sz="10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96000 </a:t>
                      </a:r>
                      <a:r>
                        <a:rPr lang="ru-RU" sz="1000" b="1" dirty="0">
                          <a:solidFill>
                            <a:srgbClr val="00B05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руб.; сотрудник, получивший лечение, освобожден от налога на доходы физических лиц (3 900 руб.)</a:t>
                      </a:r>
                      <a:endParaRPr lang="ru-RU" sz="1000" dirty="0">
                        <a:solidFill>
                          <a:srgbClr val="00B05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141" marR="461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6"/>
          <p:cNvSpPr txBox="1">
            <a:spLocks/>
          </p:cNvSpPr>
          <p:nvPr/>
        </p:nvSpPr>
        <p:spPr>
          <a:xfrm>
            <a:off x="476234" y="116113"/>
            <a:ext cx="7357087" cy="936625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0" hangingPunct="0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Преимущества ДМС для работодателя. 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Налоговые льготы - пример</a:t>
            </a:r>
          </a:p>
        </p:txBody>
      </p:sp>
    </p:spTree>
    <p:extLst>
      <p:ext uri="{BB962C8B-B14F-4D97-AF65-F5344CB8AC3E}">
        <p14:creationId xmlns:p14="http://schemas.microsoft.com/office/powerpoint/2010/main" val="17799819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4777" y="116635"/>
            <a:ext cx="8208963" cy="792163"/>
          </a:xfrm>
        </p:spPr>
        <p:txBody>
          <a:bodyPr/>
          <a:lstStyle/>
          <a:p>
            <a:r>
              <a:rPr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ДМС для юридических лиц </a:t>
            </a:r>
            <a:br>
              <a:rPr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Что </a:t>
            </a:r>
            <a:r>
              <a:rPr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мы </a:t>
            </a:r>
            <a:r>
              <a:rPr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предлагаем</a:t>
            </a:r>
            <a:endParaRPr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272480" y="1060739"/>
            <a:ext cx="89154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Классические </a:t>
            </a: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 ДМС, включающие:</a:t>
            </a: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амбулаторно-поликлиническую помощь;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стоматологическую помощь;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скорую и неотложную медицинская помощь;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стационарную помощь (экстренная/плановая госпитализация);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вакцинацию от гриппа, клещевого энцефалита;</a:t>
            </a:r>
          </a:p>
          <a:p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врача офиса, личного </a:t>
            </a:r>
            <a:r>
              <a:rPr lang="ru-RU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Вип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-врача;</a:t>
            </a:r>
          </a:p>
          <a:p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программы для детей сотрудников;</a:t>
            </a:r>
          </a:p>
          <a:p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ведение беременности, родовспоможение; </a:t>
            </a:r>
          </a:p>
          <a:p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реабилитационно-восстановительное лечение;</a:t>
            </a:r>
          </a:p>
          <a:p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лечение за рубежом;</a:t>
            </a:r>
          </a:p>
          <a:p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прочее</a:t>
            </a:r>
          </a:p>
          <a:p>
            <a:endParaRPr lang="ru-RU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«Коробочные» продукты ДМС:</a:t>
            </a:r>
          </a:p>
          <a:p>
            <a:endParaRPr lang="ru-RU" sz="2000" b="1" dirty="0">
              <a:solidFill>
                <a:srgbClr val="0057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Программа 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«Российский медицинский </a:t>
            </a:r>
            <a:r>
              <a:rPr lang="ru-RU" sz="16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ассистанс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Программа 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«Мигрант»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Программа 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«Клещевой энцефалит»  </a:t>
            </a:r>
            <a:endParaRPr lang="en-US" sz="16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Медицинская помощь при ДТП</a:t>
            </a:r>
            <a:endParaRPr lang="ru-RU" sz="16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00B050"/>
              </a:solidFill>
              <a:latin typeface="Tahoma"/>
              <a:cs typeface="Times New Roman" pitchFamily="18" charset="0"/>
            </a:endParaRPr>
          </a:p>
          <a:p>
            <a:endParaRPr lang="ru-RU" sz="1600" b="1" dirty="0" smtClean="0">
              <a:solidFill>
                <a:prstClr val="black"/>
              </a:solidFill>
              <a:latin typeface="Tahoma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 </a:t>
            </a:r>
            <a:fld id="{DEAEA047-A292-481D-9567-69E9DC9CBA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238" y="5589240"/>
            <a:ext cx="2318768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C:\Documents and Settings\All Users\Документы\Мои рисунки\Образцы рисунков\1.Человечки\Белые челы\reparation-iphone4-a-domicile-bureau-par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731833" y="2132856"/>
            <a:ext cx="1314450" cy="1943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6901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|1.2|1.6|1.3"/>
</p:tagLst>
</file>

<file path=ppt/theme/theme1.xml><?xml version="1.0" encoding="utf-8"?>
<a:theme xmlns:a="http://schemas.openxmlformats.org/drawingml/2006/main" name="Шаблон_Презентации_ВСК">
  <a:themeElements>
    <a:clrScheme name="Цвета ВСК">
      <a:dk1>
        <a:srgbClr val="262626"/>
      </a:dk1>
      <a:lt1>
        <a:sysClr val="window" lastClr="FFFFFF"/>
      </a:lt1>
      <a:dk2>
        <a:srgbClr val="646B86"/>
      </a:dk2>
      <a:lt2>
        <a:srgbClr val="C5D1D7"/>
      </a:lt2>
      <a:accent1>
        <a:srgbClr val="0596D5"/>
      </a:accent1>
      <a:accent2>
        <a:srgbClr val="9DEBFC"/>
      </a:accent2>
      <a:accent3>
        <a:srgbClr val="FE4B28"/>
      </a:accent3>
      <a:accent4>
        <a:srgbClr val="999999"/>
      </a:accent4>
      <a:accent5>
        <a:srgbClr val="03497E"/>
      </a:accent5>
      <a:accent6>
        <a:srgbClr val="7591A0"/>
      </a:accent6>
      <a:hlink>
        <a:srgbClr val="FF7F7F"/>
      </a:hlink>
      <a:folHlink>
        <a:srgbClr val="ACBDC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Шаблон_Презентации_ВСК">
  <a:themeElements>
    <a:clrScheme name="Цвета ВСК">
      <a:dk1>
        <a:srgbClr val="262626"/>
      </a:dk1>
      <a:lt1>
        <a:sysClr val="window" lastClr="FFFFFF"/>
      </a:lt1>
      <a:dk2>
        <a:srgbClr val="646B86"/>
      </a:dk2>
      <a:lt2>
        <a:srgbClr val="C5D1D7"/>
      </a:lt2>
      <a:accent1>
        <a:srgbClr val="0596D5"/>
      </a:accent1>
      <a:accent2>
        <a:srgbClr val="9DEBFC"/>
      </a:accent2>
      <a:accent3>
        <a:srgbClr val="FE4B28"/>
      </a:accent3>
      <a:accent4>
        <a:srgbClr val="999999"/>
      </a:accent4>
      <a:accent5>
        <a:srgbClr val="03497E"/>
      </a:accent5>
      <a:accent6>
        <a:srgbClr val="7591A0"/>
      </a:accent6>
      <a:hlink>
        <a:srgbClr val="FF7F7F"/>
      </a:hlink>
      <a:folHlink>
        <a:srgbClr val="ACBDC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ВСК 20">
      <a:dk1>
        <a:sysClr val="windowText" lastClr="000000"/>
      </a:dk1>
      <a:lt1>
        <a:sysClr val="window" lastClr="FFFFFF"/>
      </a:lt1>
      <a:dk2>
        <a:srgbClr val="63666A"/>
      </a:dk2>
      <a:lt2>
        <a:srgbClr val="E9EAEB"/>
      </a:lt2>
      <a:accent1>
        <a:srgbClr val="005AA8"/>
      </a:accent1>
      <a:accent2>
        <a:srgbClr val="0098D8"/>
      </a:accent2>
      <a:accent3>
        <a:srgbClr val="AAB0B6"/>
      </a:accent3>
      <a:accent4>
        <a:srgbClr val="536783"/>
      </a:accent4>
      <a:accent5>
        <a:srgbClr val="7490B6"/>
      </a:accent5>
      <a:accent6>
        <a:srgbClr val="BA0C2F"/>
      </a:accent6>
      <a:hlink>
        <a:srgbClr val="BA0C2F"/>
      </a:hlink>
      <a:folHlink>
        <a:srgbClr val="BA0C2F"/>
      </a:folHlink>
    </a:clrScheme>
    <a:fontScheme name="ВСК 20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Тема Office">
  <a:themeElements>
    <a:clrScheme name="ВСК 20">
      <a:dk1>
        <a:sysClr val="windowText" lastClr="000000"/>
      </a:dk1>
      <a:lt1>
        <a:sysClr val="window" lastClr="FFFFFF"/>
      </a:lt1>
      <a:dk2>
        <a:srgbClr val="63666A"/>
      </a:dk2>
      <a:lt2>
        <a:srgbClr val="E9EAEB"/>
      </a:lt2>
      <a:accent1>
        <a:srgbClr val="005AA8"/>
      </a:accent1>
      <a:accent2>
        <a:srgbClr val="0098D8"/>
      </a:accent2>
      <a:accent3>
        <a:srgbClr val="AAB0B6"/>
      </a:accent3>
      <a:accent4>
        <a:srgbClr val="536783"/>
      </a:accent4>
      <a:accent5>
        <a:srgbClr val="7490B6"/>
      </a:accent5>
      <a:accent6>
        <a:srgbClr val="BA0C2F"/>
      </a:accent6>
      <a:hlink>
        <a:srgbClr val="BA0C2F"/>
      </a:hlink>
      <a:folHlink>
        <a:srgbClr val="BA0C2F"/>
      </a:folHlink>
    </a:clrScheme>
    <a:fontScheme name="ВСК 20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Тема Office">
  <a:themeElements>
    <a:clrScheme name="ВСК 20">
      <a:dk1>
        <a:sysClr val="windowText" lastClr="000000"/>
      </a:dk1>
      <a:lt1>
        <a:sysClr val="window" lastClr="FFFFFF"/>
      </a:lt1>
      <a:dk2>
        <a:srgbClr val="63666A"/>
      </a:dk2>
      <a:lt2>
        <a:srgbClr val="E9EAEB"/>
      </a:lt2>
      <a:accent1>
        <a:srgbClr val="005AA8"/>
      </a:accent1>
      <a:accent2>
        <a:srgbClr val="0098D8"/>
      </a:accent2>
      <a:accent3>
        <a:srgbClr val="AAB0B6"/>
      </a:accent3>
      <a:accent4>
        <a:srgbClr val="536783"/>
      </a:accent4>
      <a:accent5>
        <a:srgbClr val="7490B6"/>
      </a:accent5>
      <a:accent6>
        <a:srgbClr val="BA0C2F"/>
      </a:accent6>
      <a:hlink>
        <a:srgbClr val="BA0C2F"/>
      </a:hlink>
      <a:folHlink>
        <a:srgbClr val="BA0C2F"/>
      </a:folHlink>
    </a:clrScheme>
    <a:fontScheme name="ВСК 20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Тема Office">
  <a:themeElements>
    <a:clrScheme name="ВСК 20">
      <a:dk1>
        <a:sysClr val="windowText" lastClr="000000"/>
      </a:dk1>
      <a:lt1>
        <a:sysClr val="window" lastClr="FFFFFF"/>
      </a:lt1>
      <a:dk2>
        <a:srgbClr val="63666A"/>
      </a:dk2>
      <a:lt2>
        <a:srgbClr val="E9EAEB"/>
      </a:lt2>
      <a:accent1>
        <a:srgbClr val="005AA8"/>
      </a:accent1>
      <a:accent2>
        <a:srgbClr val="0098D8"/>
      </a:accent2>
      <a:accent3>
        <a:srgbClr val="AAB0B6"/>
      </a:accent3>
      <a:accent4>
        <a:srgbClr val="536783"/>
      </a:accent4>
      <a:accent5>
        <a:srgbClr val="7490B6"/>
      </a:accent5>
      <a:accent6>
        <a:srgbClr val="BA0C2F"/>
      </a:accent6>
      <a:hlink>
        <a:srgbClr val="BA0C2F"/>
      </a:hlink>
      <a:folHlink>
        <a:srgbClr val="BA0C2F"/>
      </a:folHlink>
    </a:clrScheme>
    <a:fontScheme name="ВСК 20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Шаблон_Презентации_ВСК">
  <a:themeElements>
    <a:clrScheme name="Цвета ВСК">
      <a:dk1>
        <a:srgbClr val="262626"/>
      </a:dk1>
      <a:lt1>
        <a:sysClr val="window" lastClr="FFFFFF"/>
      </a:lt1>
      <a:dk2>
        <a:srgbClr val="646B86"/>
      </a:dk2>
      <a:lt2>
        <a:srgbClr val="C5D1D7"/>
      </a:lt2>
      <a:accent1>
        <a:srgbClr val="0596D5"/>
      </a:accent1>
      <a:accent2>
        <a:srgbClr val="9DEBFC"/>
      </a:accent2>
      <a:accent3>
        <a:srgbClr val="FE4B28"/>
      </a:accent3>
      <a:accent4>
        <a:srgbClr val="999999"/>
      </a:accent4>
      <a:accent5>
        <a:srgbClr val="03497E"/>
      </a:accent5>
      <a:accent6>
        <a:srgbClr val="7591A0"/>
      </a:accent6>
      <a:hlink>
        <a:srgbClr val="FF7F7F"/>
      </a:hlink>
      <a:folHlink>
        <a:srgbClr val="ACBDC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Тема Office">
  <a:themeElements>
    <a:clrScheme name="ВСК 20">
      <a:dk1>
        <a:sysClr val="windowText" lastClr="000000"/>
      </a:dk1>
      <a:lt1>
        <a:sysClr val="window" lastClr="FFFFFF"/>
      </a:lt1>
      <a:dk2>
        <a:srgbClr val="63666A"/>
      </a:dk2>
      <a:lt2>
        <a:srgbClr val="E9EAEB"/>
      </a:lt2>
      <a:accent1>
        <a:srgbClr val="005AA8"/>
      </a:accent1>
      <a:accent2>
        <a:srgbClr val="0098D8"/>
      </a:accent2>
      <a:accent3>
        <a:srgbClr val="AAB0B6"/>
      </a:accent3>
      <a:accent4>
        <a:srgbClr val="536783"/>
      </a:accent4>
      <a:accent5>
        <a:srgbClr val="7490B6"/>
      </a:accent5>
      <a:accent6>
        <a:srgbClr val="BA0C2F"/>
      </a:accent6>
      <a:hlink>
        <a:srgbClr val="BA0C2F"/>
      </a:hlink>
      <a:folHlink>
        <a:srgbClr val="BA0C2F"/>
      </a:folHlink>
    </a:clrScheme>
    <a:fontScheme name="ВСК 20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Шаблон презентации ВСК (2012)">
  <a:themeElements>
    <a:clrScheme name="ВСК 20">
      <a:dk1>
        <a:sysClr val="windowText" lastClr="000000"/>
      </a:dk1>
      <a:lt1>
        <a:sysClr val="window" lastClr="FFFFFF"/>
      </a:lt1>
      <a:dk2>
        <a:srgbClr val="63666A"/>
      </a:dk2>
      <a:lt2>
        <a:srgbClr val="E9EAEB"/>
      </a:lt2>
      <a:accent1>
        <a:srgbClr val="0057B8"/>
      </a:accent1>
      <a:accent2>
        <a:srgbClr val="00B5E5"/>
      </a:accent2>
      <a:accent3>
        <a:srgbClr val="AAB0B6"/>
      </a:accent3>
      <a:accent4>
        <a:srgbClr val="536783"/>
      </a:accent4>
      <a:accent5>
        <a:srgbClr val="7490B6"/>
      </a:accent5>
      <a:accent6>
        <a:srgbClr val="333537"/>
      </a:accent6>
      <a:hlink>
        <a:srgbClr val="BA0C2F"/>
      </a:hlink>
      <a:folHlink>
        <a:srgbClr val="BA0C2F"/>
      </a:folHlink>
    </a:clrScheme>
    <a:fontScheme name="ВСК 20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_x041a__x043e__x043c__x043c__x0435__x043d__x0442__x0430__x0440__x0438__x0439_ xmlns="14217e6c-c2fb-40df-ab5f-4fc71c3bc510" xsi:nil="true"/>
    <_dlc_DocId xmlns="5599f490-7d26-4049-b445-3571080a7ba8">VS2QX4TCUVMJ-813-457</_dlc_DocId>
    <_dlc_DocIdUrl xmlns="5599f490-7d26-4049-b445-3571080a7ba8">
      <Url>http://vskportal3/SiteDirectory/dmsgeneral/_layouts/DocIdRedir.aspx?ID=VS2QX4TCUVMJ-813-457</Url>
      <Description>VS2QX4TCUVMJ-813-457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BB996400746234C8D56C79C4DE315E1" ma:contentTypeVersion="1" ma:contentTypeDescription="Создание документа." ma:contentTypeScope="" ma:versionID="8f9a4030f5a440437ddb01638ecf63e4">
  <xsd:schema xmlns:xsd="http://www.w3.org/2001/XMLSchema" xmlns:xs="http://www.w3.org/2001/XMLSchema" xmlns:p="http://schemas.microsoft.com/office/2006/metadata/properties" xmlns:ns2="14217e6c-c2fb-40df-ab5f-4fc71c3bc510" xmlns:ns3="5599f490-7d26-4049-b445-3571080a7ba8" targetNamespace="http://schemas.microsoft.com/office/2006/metadata/properties" ma:root="true" ma:fieldsID="a77a51c20108840abb8e41dd9d31790d" ns2:_="" ns3:_="">
    <xsd:import namespace="14217e6c-c2fb-40df-ab5f-4fc71c3bc510"/>
    <xsd:import namespace="5599f490-7d26-4049-b445-3571080a7ba8"/>
    <xsd:element name="properties">
      <xsd:complexType>
        <xsd:sequence>
          <xsd:element name="documentManagement">
            <xsd:complexType>
              <xsd:all>
                <xsd:element ref="ns2:_x041a__x043e__x043c__x043c__x0435__x043d__x0442__x0430__x0440__x0438__x0439_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217e6c-c2fb-40df-ab5f-4fc71c3bc510" elementFormDefault="qualified">
    <xsd:import namespace="http://schemas.microsoft.com/office/2006/documentManagement/types"/>
    <xsd:import namespace="http://schemas.microsoft.com/office/infopath/2007/PartnerControls"/>
    <xsd:element name="_x041a__x043e__x043c__x043c__x0435__x043d__x0442__x0430__x0440__x0438__x0439_" ma:index="8" nillable="true" ma:displayName="Комментарий" ma:internalName="_x041a__x043e__x043c__x043c__x0435__x043d__x0442__x0430__x0440__x0438__x0439_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99f490-7d26-4049-b445-3571080a7ba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EDFF457-05B8-4789-9A75-CBC78E2DBB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66350B-0315-4F39-BB19-F8BD1F65A3B7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5599f490-7d26-4049-b445-3571080a7ba8"/>
    <ds:schemaRef ds:uri="14217e6c-c2fb-40df-ab5f-4fc71c3bc510"/>
    <ds:schemaRef ds:uri="http://purl.org/dc/elements/1.1/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5DD4E53-BC1D-4686-A40C-7AF9632602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217e6c-c2fb-40df-ab5f-4fc71c3bc510"/>
    <ds:schemaRef ds:uri="5599f490-7d26-4049-b445-3571080a7b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9D7ECB4-C891-4497-9FDD-B584709F9A3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15524</TotalTime>
  <Words>1414</Words>
  <Application>Microsoft Office PowerPoint</Application>
  <PresentationFormat>Лист A4 (210x297 мм)</PresentationFormat>
  <Paragraphs>241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Шаблон_Презентации_ВСК</vt:lpstr>
      <vt:lpstr>1_Шаблон_Презентации_ВСК</vt:lpstr>
      <vt:lpstr>1_Тема Office</vt:lpstr>
      <vt:lpstr>6_Тема Office</vt:lpstr>
      <vt:lpstr>7_Тема Office</vt:lpstr>
      <vt:lpstr>2_Тема Office</vt:lpstr>
      <vt:lpstr>2_Шаблон_Презентации_ВСК</vt:lpstr>
      <vt:lpstr>8_Тема Office</vt:lpstr>
      <vt:lpstr>1_Шаблон презентации ВСК (2012)</vt:lpstr>
      <vt:lpstr> </vt:lpstr>
      <vt:lpstr>СОАО «ВСК» сегодня </vt:lpstr>
      <vt:lpstr>СОАО «ВСК» сегодня</vt:lpstr>
      <vt:lpstr>Презентация PowerPoint</vt:lpstr>
      <vt:lpstr>Преимущества ДМС для работодателя.  Налоговые льготы</vt:lpstr>
      <vt:lpstr>Преимущества ДМС для работодателя.  Налоговые льготы</vt:lpstr>
      <vt:lpstr>Преимущества ДМС для работодателя.  Налоговые льготы - пример</vt:lpstr>
      <vt:lpstr>Презентация PowerPoint</vt:lpstr>
      <vt:lpstr>ДМС для юридических лиц  Что мы предлагаем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Преимущества ДМС в СОАО «ВСК»  Сервисные программы ДМС</vt:lpstr>
      <vt:lpstr>Преимущества ДМС в СОАО «ВСК»  Сервисные программы ДМС</vt:lpstr>
      <vt:lpstr>Презентация PowerPoint</vt:lpstr>
    </vt:vector>
  </TitlesOfParts>
  <Company>VSK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ВСК сегодня</dc:title>
  <dc:creator>kaigorodova</dc:creator>
  <cp:keywords>презентация, 2008, годовая, итоги</cp:keywords>
  <cp:lastModifiedBy>Зайцева Марина Игоревна</cp:lastModifiedBy>
  <cp:revision>547</cp:revision>
  <cp:lastPrinted>2013-10-01T08:36:05Z</cp:lastPrinted>
  <dcterms:created xsi:type="dcterms:W3CDTF">2010-12-08T14:55:51Z</dcterms:created>
  <dcterms:modified xsi:type="dcterms:W3CDTF">2014-02-24T06:59:37Z</dcterms:modified>
  <cp:category>презентация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0x0101000BB996400746234C8D56C79C4DE315E1</vt:lpwstr>
  </property>
  <property fmtid="{D5CDD505-2E9C-101B-9397-08002B2CF9AE}" pid="3" name="Формат файла">
    <vt:lpwstr>ppt</vt:lpwstr>
  </property>
  <property fmtid="{D5CDD505-2E9C-101B-9397-08002B2CF9AE}" pid="4" name="_dlc_DocIdItemGuid">
    <vt:lpwstr>63ccdf70-61cc-4fe1-8da5-ede1d1c3d235</vt:lpwstr>
  </property>
</Properties>
</file>